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xml" ContentType="application/vnd.openxmlformats-officedocument.presentationml.tags+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53" r:id="rId3"/>
    <p:sldId id="410" r:id="rId4"/>
    <p:sldId id="542" r:id="rId5"/>
    <p:sldId id="515" r:id="rId6"/>
    <p:sldId id="413" r:id="rId7"/>
    <p:sldId id="543" r:id="rId8"/>
    <p:sldId id="544" r:id="rId9"/>
    <p:sldId id="545" r:id="rId10"/>
    <p:sldId id="546" r:id="rId11"/>
    <p:sldId id="547" r:id="rId12"/>
    <p:sldId id="548" r:id="rId13"/>
    <p:sldId id="549" r:id="rId14"/>
    <p:sldId id="550" r:id="rId15"/>
    <p:sldId id="551" r:id="rId16"/>
    <p:sldId id="552" r:id="rId17"/>
    <p:sldId id="553" r:id="rId18"/>
    <p:sldId id="554" r:id="rId19"/>
    <p:sldId id="555" r:id="rId20"/>
    <p:sldId id="556" r:id="rId21"/>
    <p:sldId id="557" r:id="rId22"/>
    <p:sldId id="558" r:id="rId23"/>
    <p:sldId id="428" r:id="rId24"/>
    <p:sldId id="559" r:id="rId25"/>
    <p:sldId id="560" r:id="rId26"/>
    <p:sldId id="561" r:id="rId27"/>
    <p:sldId id="562" r:id="rId28"/>
    <p:sldId id="566" r:id="rId29"/>
    <p:sldId id="564" r:id="rId30"/>
    <p:sldId id="569" r:id="rId31"/>
    <p:sldId id="568" r:id="rId32"/>
    <p:sldId id="567" r:id="rId33"/>
    <p:sldId id="563" r:id="rId34"/>
    <p:sldId id="570" r:id="rId35"/>
    <p:sldId id="424"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A9E3"/>
    <a:srgbClr val="5280D3"/>
    <a:srgbClr val="EDEDED"/>
    <a:srgbClr val="4C7B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70623" autoAdjust="0"/>
  </p:normalViewPr>
  <p:slideViewPr>
    <p:cSldViewPr snapToGrid="0">
      <p:cViewPr varScale="1">
        <p:scale>
          <a:sx n="80" d="100"/>
          <a:sy n="80" d="100"/>
        </p:scale>
        <p:origin x="1716" y="60"/>
      </p:cViewPr>
      <p:guideLst>
        <p:guide orient="horz" pos="2137"/>
        <p:guide pos="2880"/>
      </p:guideLst>
    </p:cSldViewPr>
  </p:slideViewPr>
  <p:notesTextViewPr>
    <p:cViewPr>
      <p:scale>
        <a:sx n="1" d="1"/>
        <a:sy n="1" d="1"/>
      </p:scale>
      <p:origin x="0" y="0"/>
    </p:cViewPr>
  </p:notesText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6A9EE6-C7F5-4D25-A747-36C1F12A39DE}" type="datetimeFigureOut">
              <a:rPr lang="zh-CN" altLang="en-US" smtClean="0"/>
              <a:t>2022/5/17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9E9D4-A3FA-4B20-95AF-FA27FCBA53E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59E9D4-A3FA-4B20-95AF-FA27FCBA53E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10</a:t>
            </a:fld>
            <a:endParaRPr lang="zh-CN" altLang="en-US"/>
          </a:p>
        </p:txBody>
      </p:sp>
    </p:spTree>
    <p:extLst>
      <p:ext uri="{BB962C8B-B14F-4D97-AF65-F5344CB8AC3E}">
        <p14:creationId xmlns:p14="http://schemas.microsoft.com/office/powerpoint/2010/main" val="45158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11</a:t>
            </a:fld>
            <a:endParaRPr lang="zh-CN" altLang="en-US"/>
          </a:p>
        </p:txBody>
      </p:sp>
    </p:spTree>
    <p:extLst>
      <p:ext uri="{BB962C8B-B14F-4D97-AF65-F5344CB8AC3E}">
        <p14:creationId xmlns:p14="http://schemas.microsoft.com/office/powerpoint/2010/main" val="3664793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12</a:t>
            </a:fld>
            <a:endParaRPr lang="zh-CN" altLang="en-US"/>
          </a:p>
        </p:txBody>
      </p:sp>
    </p:spTree>
    <p:extLst>
      <p:ext uri="{BB962C8B-B14F-4D97-AF65-F5344CB8AC3E}">
        <p14:creationId xmlns:p14="http://schemas.microsoft.com/office/powerpoint/2010/main" val="1368041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13</a:t>
            </a:fld>
            <a:endParaRPr lang="zh-CN" altLang="en-US"/>
          </a:p>
        </p:txBody>
      </p:sp>
    </p:spTree>
    <p:extLst>
      <p:ext uri="{BB962C8B-B14F-4D97-AF65-F5344CB8AC3E}">
        <p14:creationId xmlns:p14="http://schemas.microsoft.com/office/powerpoint/2010/main" val="2845661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14</a:t>
            </a:fld>
            <a:endParaRPr lang="zh-CN" altLang="en-US"/>
          </a:p>
        </p:txBody>
      </p:sp>
    </p:spTree>
    <p:extLst>
      <p:ext uri="{BB962C8B-B14F-4D97-AF65-F5344CB8AC3E}">
        <p14:creationId xmlns:p14="http://schemas.microsoft.com/office/powerpoint/2010/main" val="2833876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15</a:t>
            </a:fld>
            <a:endParaRPr lang="zh-CN" altLang="en-US"/>
          </a:p>
        </p:txBody>
      </p:sp>
    </p:spTree>
    <p:extLst>
      <p:ext uri="{BB962C8B-B14F-4D97-AF65-F5344CB8AC3E}">
        <p14:creationId xmlns:p14="http://schemas.microsoft.com/office/powerpoint/2010/main" val="114155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16</a:t>
            </a:fld>
            <a:endParaRPr lang="zh-CN" altLang="en-US"/>
          </a:p>
        </p:txBody>
      </p:sp>
    </p:spTree>
    <p:extLst>
      <p:ext uri="{BB962C8B-B14F-4D97-AF65-F5344CB8AC3E}">
        <p14:creationId xmlns:p14="http://schemas.microsoft.com/office/powerpoint/2010/main" val="84733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17</a:t>
            </a:fld>
            <a:endParaRPr lang="zh-CN" altLang="en-US"/>
          </a:p>
        </p:txBody>
      </p:sp>
    </p:spTree>
    <p:extLst>
      <p:ext uri="{BB962C8B-B14F-4D97-AF65-F5344CB8AC3E}">
        <p14:creationId xmlns:p14="http://schemas.microsoft.com/office/powerpoint/2010/main" val="134685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18</a:t>
            </a:fld>
            <a:endParaRPr lang="zh-CN" altLang="en-US"/>
          </a:p>
        </p:txBody>
      </p:sp>
    </p:spTree>
    <p:extLst>
      <p:ext uri="{BB962C8B-B14F-4D97-AF65-F5344CB8AC3E}">
        <p14:creationId xmlns:p14="http://schemas.microsoft.com/office/powerpoint/2010/main" val="69014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19</a:t>
            </a:fld>
            <a:endParaRPr lang="zh-CN" altLang="en-US"/>
          </a:p>
        </p:txBody>
      </p:sp>
    </p:spTree>
    <p:extLst>
      <p:ext uri="{BB962C8B-B14F-4D97-AF65-F5344CB8AC3E}">
        <p14:creationId xmlns:p14="http://schemas.microsoft.com/office/powerpoint/2010/main" val="76751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59E9D4-A3FA-4B20-95AF-FA27FCBA53E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20</a:t>
            </a:fld>
            <a:endParaRPr lang="zh-CN" altLang="en-US"/>
          </a:p>
        </p:txBody>
      </p:sp>
    </p:spTree>
    <p:extLst>
      <p:ext uri="{BB962C8B-B14F-4D97-AF65-F5344CB8AC3E}">
        <p14:creationId xmlns:p14="http://schemas.microsoft.com/office/powerpoint/2010/main" val="978240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21</a:t>
            </a:fld>
            <a:endParaRPr lang="zh-CN" altLang="en-US"/>
          </a:p>
        </p:txBody>
      </p:sp>
    </p:spTree>
    <p:extLst>
      <p:ext uri="{BB962C8B-B14F-4D97-AF65-F5344CB8AC3E}">
        <p14:creationId xmlns:p14="http://schemas.microsoft.com/office/powerpoint/2010/main" val="1284783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22</a:t>
            </a:fld>
            <a:endParaRPr lang="zh-CN" altLang="en-US"/>
          </a:p>
        </p:txBody>
      </p:sp>
    </p:spTree>
    <p:extLst>
      <p:ext uri="{BB962C8B-B14F-4D97-AF65-F5344CB8AC3E}">
        <p14:creationId xmlns:p14="http://schemas.microsoft.com/office/powerpoint/2010/main" val="631255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59E9D4-A3FA-4B20-95AF-FA27FCBA53EA}"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作为社会信息处理基础的三个关键神经系统的神经基础：社会感知、行为观察和心理理论</a:t>
            </a:r>
            <a:endParaRPr lang="en-US" altLang="zh-CN" dirty="0"/>
          </a:p>
          <a:p>
            <a:endParaRPr lang="en-US" altLang="zh-CN" dirty="0"/>
          </a:p>
          <a:p>
            <a:r>
              <a:rPr lang="zh-CN" altLang="en-US" dirty="0"/>
              <a:t>在猴子身上可以观察到类似的社会行为，因此，初级研究可以作为理解人类社会认知的有用模型。例如，黑猩猩和科维德人能够理解同种动物在食物竞争中的知识</a:t>
            </a:r>
            <a:r>
              <a:rPr lang="en-US" altLang="zh-CN" dirty="0"/>
              <a:t>.</a:t>
            </a:r>
          </a:p>
          <a:p>
            <a:r>
              <a:rPr lang="zh-CN" altLang="en-US" dirty="0"/>
              <a:t>有趣的是，</a:t>
            </a:r>
            <a:r>
              <a:rPr lang="en-US" altLang="zh-CN" dirty="0" err="1"/>
              <a:t>chim</a:t>
            </a:r>
            <a:r>
              <a:rPr lang="en-US" altLang="zh-CN" dirty="0"/>
              <a:t> </a:t>
            </a:r>
            <a:r>
              <a:rPr lang="en-US" altLang="zh-CN" dirty="0" err="1"/>
              <a:t>panzees</a:t>
            </a:r>
            <a:r>
              <a:rPr lang="zh-CN" altLang="en-US" dirty="0"/>
              <a:t>还可以利用他人意图的信息来帮助同种动物和人类（</a:t>
            </a:r>
            <a:r>
              <a:rPr lang="en-US" altLang="zh-CN" dirty="0" err="1"/>
              <a:t>Melis</a:t>
            </a:r>
            <a:r>
              <a:rPr lang="zh-CN" altLang="en-US" dirty="0"/>
              <a:t>等人，</a:t>
            </a:r>
            <a:r>
              <a:rPr lang="en-US" altLang="zh-CN" dirty="0"/>
              <a:t>2011</a:t>
            </a:r>
            <a:r>
              <a:rPr lang="zh-CN" altLang="en-US" dirty="0"/>
              <a:t>年），有证据表明恒河猴能够根据他人所能看到和听到的推断出他人的想法（</a:t>
            </a:r>
            <a:r>
              <a:rPr lang="en-US" altLang="zh-CN" dirty="0" err="1"/>
              <a:t>Flombaum</a:t>
            </a:r>
            <a:r>
              <a:rPr lang="zh-CN" altLang="en-US" dirty="0"/>
              <a:t>和</a:t>
            </a:r>
            <a:r>
              <a:rPr lang="en-US" altLang="zh-CN" dirty="0"/>
              <a:t>Santos</a:t>
            </a:r>
            <a:r>
              <a:rPr lang="zh-CN" altLang="en-US" dirty="0"/>
              <a:t>，</a:t>
            </a:r>
            <a:r>
              <a:rPr lang="en-US" altLang="zh-CN" dirty="0"/>
              <a:t>2005</a:t>
            </a:r>
            <a:r>
              <a:rPr lang="zh-CN" altLang="en-US" dirty="0"/>
              <a:t>年）</a:t>
            </a:r>
            <a:endParaRPr lang="en-US" altLang="zh-CN" dirty="0"/>
          </a:p>
          <a:p>
            <a:endParaRPr lang="en-US" altLang="zh-CN" dirty="0"/>
          </a:p>
          <a:p>
            <a:r>
              <a:rPr lang="zh-CN" altLang="en-US" dirty="0"/>
              <a:t>我们将相应的神经系统称为行为观察或理解，其中社会相关的行为理解要求感知者超越单纯的解码，努力将自己的行为与观察到的行为成功匹配（</a:t>
            </a:r>
            <a:r>
              <a:rPr lang="en-US" altLang="zh-CN" dirty="0"/>
              <a:t>Williams et al.</a:t>
            </a:r>
            <a:r>
              <a:rPr lang="zh-CN" altLang="en-US" dirty="0"/>
              <a:t>，</a:t>
            </a:r>
            <a:r>
              <a:rPr lang="en-US" altLang="zh-CN" dirty="0"/>
              <a:t>2001</a:t>
            </a:r>
            <a:r>
              <a:rPr lang="zh-CN" altLang="en-US" dirty="0"/>
              <a:t>，</a:t>
            </a:r>
            <a:r>
              <a:rPr lang="en-US" altLang="zh-CN" dirty="0"/>
              <a:t>2004</a:t>
            </a:r>
            <a:r>
              <a:rPr lang="zh-CN" altLang="en-US" dirty="0"/>
              <a:t>）。为了理解他人的行为，感知者必须首先观察到该行为，然后在心理上对其进行模仿。这样，行动观察与模仿（</a:t>
            </a:r>
            <a:r>
              <a:rPr lang="en-US" altLang="zh-CN" dirty="0" err="1"/>
              <a:t>Dijksterhuis</a:t>
            </a:r>
            <a:r>
              <a:rPr lang="zh-CN" altLang="en-US" dirty="0"/>
              <a:t>和</a:t>
            </a:r>
            <a:r>
              <a:rPr lang="en-US" altLang="zh-CN" dirty="0" err="1"/>
              <a:t>Bargh</a:t>
            </a:r>
            <a:r>
              <a:rPr lang="zh-CN" altLang="en-US" dirty="0"/>
              <a:t>，</a:t>
            </a:r>
            <a:r>
              <a:rPr lang="en-US" altLang="zh-CN" dirty="0"/>
              <a:t>2001</a:t>
            </a:r>
            <a:r>
              <a:rPr lang="zh-CN" altLang="en-US" dirty="0"/>
              <a:t>）和观察学习密切相关</a:t>
            </a:r>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24</a:t>
            </a:fld>
            <a:endParaRPr lang="zh-CN" altLang="en-US"/>
          </a:p>
        </p:txBody>
      </p:sp>
    </p:spTree>
    <p:extLst>
      <p:ext uri="{BB962C8B-B14F-4D97-AF65-F5344CB8AC3E}">
        <p14:creationId xmlns:p14="http://schemas.microsoft.com/office/powerpoint/2010/main" val="171975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联合行动需要协调人们在空间和时间上的个人行动（</a:t>
            </a:r>
            <a:r>
              <a:rPr lang="en-US" altLang="zh-CN" dirty="0"/>
              <a:t>Vesper</a:t>
            </a:r>
            <a:r>
              <a:rPr lang="zh-CN" altLang="en-US" dirty="0"/>
              <a:t>等人，</a:t>
            </a:r>
            <a:r>
              <a:rPr lang="en-US" altLang="zh-CN" dirty="0"/>
              <a:t>2013</a:t>
            </a:r>
            <a:r>
              <a:rPr lang="zh-CN" altLang="en-US" dirty="0"/>
              <a:t>年）。这通常需要在网上快速发生</a:t>
            </a:r>
            <a:r>
              <a:rPr lang="en-US" altLang="zh-CN" dirty="0"/>
              <a:t>——</a:t>
            </a:r>
            <a:r>
              <a:rPr lang="zh-CN" altLang="en-US" dirty="0"/>
              <a:t>因此，基于对合作伙伴完成行动的观察做出反应似乎不够充分（</a:t>
            </a:r>
            <a:r>
              <a:rPr lang="en-US" altLang="zh-CN" dirty="0" err="1"/>
              <a:t>Knoblich</a:t>
            </a:r>
            <a:r>
              <a:rPr lang="zh-CN" altLang="en-US" dirty="0"/>
              <a:t>和</a:t>
            </a:r>
            <a:r>
              <a:rPr lang="en-US" altLang="zh-CN" dirty="0"/>
              <a:t>Jordan</a:t>
            </a:r>
            <a:r>
              <a:rPr lang="zh-CN" altLang="en-US" dirty="0"/>
              <a:t>，</a:t>
            </a:r>
            <a:r>
              <a:rPr lang="en-US" altLang="zh-CN" dirty="0"/>
              <a:t>2003</a:t>
            </a:r>
            <a:r>
              <a:rPr lang="zh-CN" altLang="en-US" dirty="0"/>
              <a:t>年；</a:t>
            </a:r>
            <a:r>
              <a:rPr lang="en-US" altLang="zh-CN" dirty="0"/>
              <a:t>Vesper</a:t>
            </a:r>
            <a:r>
              <a:rPr lang="zh-CN" altLang="en-US" dirty="0"/>
              <a:t>，</a:t>
            </a:r>
            <a:r>
              <a:rPr lang="en-US" altLang="zh-CN" dirty="0"/>
              <a:t>2014</a:t>
            </a:r>
            <a:r>
              <a:rPr lang="zh-CN" altLang="en-US" dirty="0"/>
              <a:t>年）。相反，建议个人预测互动伙伴的行为和相应的后果</a:t>
            </a:r>
            <a:r>
              <a:rPr lang="en-US" altLang="zh-CN" dirty="0"/>
              <a:t>.</a:t>
            </a:r>
            <a:r>
              <a:rPr lang="zh-CN" altLang="en-US" dirty="0"/>
              <a:t>因此，人们可以根据这些预测调整自己的行为，这有助于快速准确地进行人际协调</a:t>
            </a:r>
            <a:endParaRPr lang="en-US" altLang="zh-CN" dirty="0"/>
          </a:p>
          <a:p>
            <a:endParaRPr lang="en-US" altLang="zh-CN" dirty="0"/>
          </a:p>
          <a:p>
            <a:r>
              <a:rPr lang="zh-CN" altLang="en-US" dirty="0"/>
              <a:t>为了达到共同的行动目标，联合行动通常要求人们积极修改自己的行动（</a:t>
            </a:r>
            <a:r>
              <a:rPr lang="en-US" altLang="zh-CN" dirty="0"/>
              <a:t>Vesper</a:t>
            </a:r>
            <a:r>
              <a:rPr lang="zh-CN" altLang="en-US" dirty="0"/>
              <a:t>，</a:t>
            </a:r>
            <a:r>
              <a:rPr lang="en-US" altLang="zh-CN" dirty="0"/>
              <a:t>2014</a:t>
            </a:r>
            <a:r>
              <a:rPr lang="zh-CN" altLang="en-US" dirty="0"/>
              <a:t>；</a:t>
            </a:r>
            <a:r>
              <a:rPr lang="en-US" altLang="zh-CN" dirty="0"/>
              <a:t>Vesper</a:t>
            </a:r>
            <a:r>
              <a:rPr lang="zh-CN" altLang="en-US" dirty="0"/>
              <a:t>等人，</a:t>
            </a:r>
            <a:r>
              <a:rPr lang="en-US" altLang="zh-CN" dirty="0"/>
              <a:t>2010</a:t>
            </a:r>
            <a:r>
              <a:rPr lang="zh-CN" altLang="en-US" dirty="0"/>
              <a:t>）。因此，联合行动不仅需要整合自己和他人的行动（</a:t>
            </a:r>
            <a:r>
              <a:rPr lang="en-US" altLang="zh-CN" dirty="0" err="1"/>
              <a:t>Novenbre</a:t>
            </a:r>
            <a:r>
              <a:rPr lang="zh-CN" altLang="en-US" dirty="0"/>
              <a:t>等人，</a:t>
            </a:r>
            <a:r>
              <a:rPr lang="en-US" altLang="zh-CN" dirty="0"/>
              <a:t>2014</a:t>
            </a:r>
            <a:r>
              <a:rPr lang="zh-CN" altLang="en-US" dirty="0"/>
              <a:t>年），还需要预测其他人将要做什么（</a:t>
            </a:r>
            <a:r>
              <a:rPr lang="en-US" altLang="zh-CN" dirty="0" err="1"/>
              <a:t>Knoblich</a:t>
            </a:r>
            <a:r>
              <a:rPr lang="zh-CN" altLang="en-US" dirty="0"/>
              <a:t>和</a:t>
            </a:r>
            <a:r>
              <a:rPr lang="en-US" altLang="zh-CN" dirty="0"/>
              <a:t>Jordan</a:t>
            </a:r>
            <a:r>
              <a:rPr lang="zh-CN" altLang="en-US" dirty="0"/>
              <a:t>，</a:t>
            </a:r>
            <a:r>
              <a:rPr lang="en-US" altLang="zh-CN" dirty="0"/>
              <a:t>2003</a:t>
            </a:r>
            <a:r>
              <a:rPr lang="zh-CN" altLang="en-US" dirty="0"/>
              <a:t>年）。</a:t>
            </a:r>
          </a:p>
          <a:p>
            <a:r>
              <a:rPr lang="zh-CN" altLang="en-US" dirty="0"/>
              <a:t>这种预期过程促进了联合行动，因为它们使个人能够根据对对方下一步行动的预测来计划和执行自己的行动</a:t>
            </a:r>
            <a:r>
              <a:rPr lang="en-US" altLang="zh-CN" dirty="0"/>
              <a:t>.</a:t>
            </a:r>
            <a:r>
              <a:rPr lang="zh-CN" altLang="en-US" dirty="0"/>
              <a:t>因此，在联合行动中，人们需要理解他人正在做什么，并预测他人将要做什么</a:t>
            </a:r>
            <a:r>
              <a:rPr lang="en-US" altLang="zh-CN" dirty="0"/>
              <a:t>.</a:t>
            </a:r>
          </a:p>
          <a:p>
            <a:endParaRPr lang="en-US" altLang="zh-CN" dirty="0"/>
          </a:p>
          <a:p>
            <a:r>
              <a:rPr lang="zh-CN" altLang="en-US" dirty="0"/>
              <a:t>我们假设联合行动的正向模型是三层的。基于共同目标，每个人都拥有自己的前进模型、交互伙伴前进模型的表示以及共享或联合前进模型的表示</a:t>
            </a:r>
            <a:r>
              <a:rPr lang="en-US" altLang="zh-CN" dirty="0"/>
              <a:t>.</a:t>
            </a:r>
          </a:p>
          <a:p>
            <a:r>
              <a:rPr lang="zh-CN" altLang="en-US" dirty="0"/>
              <a:t>基于联合目标并考虑外部影响，形成个体行为意向和相应的行为预测。这些信息流通过感觉运动系统进行整合，该系统应用动作执行的运动命令和运动命令的有效副本来比较动作执行的感觉后果。随后，在感觉系统中比较实际和预测的动作效果，以适应进一步的动作</a:t>
            </a:r>
            <a:endParaRPr lang="en-US" altLang="zh-CN" dirty="0"/>
          </a:p>
          <a:p>
            <a:r>
              <a:rPr lang="zh-CN" altLang="en-US" dirty="0"/>
              <a:t>在第二层中，个体持有另一方正向模型的表示。基于运动模拟，个体能够预测互动伙伴任务的后果（参见</a:t>
            </a:r>
            <a:r>
              <a:rPr lang="en-US" altLang="zh-CN" dirty="0"/>
              <a:t>Vesper</a:t>
            </a:r>
            <a:r>
              <a:rPr lang="zh-CN" altLang="en-US" dirty="0"/>
              <a:t>等人，</a:t>
            </a:r>
            <a:r>
              <a:rPr lang="en-US" altLang="zh-CN" dirty="0"/>
              <a:t>2013</a:t>
            </a:r>
            <a:r>
              <a:rPr lang="zh-CN" altLang="en-US" dirty="0"/>
              <a:t>年；</a:t>
            </a:r>
            <a:r>
              <a:rPr lang="en-US" altLang="zh-CN" dirty="0"/>
              <a:t>Wolpert</a:t>
            </a:r>
            <a:r>
              <a:rPr lang="zh-CN" altLang="en-US" dirty="0"/>
              <a:t>等人，</a:t>
            </a:r>
            <a:r>
              <a:rPr lang="en-US" altLang="zh-CN" dirty="0"/>
              <a:t>2003</a:t>
            </a:r>
            <a:r>
              <a:rPr lang="zh-CN" altLang="en-US" dirty="0"/>
              <a:t>年）。考虑并整合另一方的行动意图和预测，以便提供关于另一方行动预期和实际效果的感官后果的信息。互动伙伴的预测行为和实际行为之间的比较有助于个体根据互动伙伴的行为调整自己的行为</a:t>
            </a:r>
            <a:endParaRPr lang="en-US" altLang="zh-CN" dirty="0"/>
          </a:p>
          <a:p>
            <a:r>
              <a:rPr lang="zh-CN" altLang="en-US" dirty="0"/>
              <a:t>第三层，表示个人对关节向前模型的表示。在这里，考虑并整合联合行动意图和预测，以提供有关预期的感官后果以及联合行动的实际效果的信息。预测和实际联合行动结果的比较可以帮助个人改善协调。最后，如果实现了目标或以适当的方式纠正了正向模型以实现预期结果或共同目标，则在所有三层上进行的比较结果（感官一致性或差异性）将终止正向模型。</a:t>
            </a:r>
            <a:endParaRPr lang="en-US" altLang="zh-CN" dirty="0"/>
          </a:p>
          <a:p>
            <a:endParaRPr lang="en-US" altLang="zh-CN" dirty="0"/>
          </a:p>
          <a:p>
            <a:r>
              <a:rPr lang="zh-CN" altLang="en-US" dirty="0"/>
              <a:t>然而，有理由在这里提出这样的问题：如果参与者已经在跟踪和预测他们自己和他们的互动伙伴的行为，为什么需要一个联合前进模型？在我们看来，第三层，即联合前进模型，不是两个较低层次的简单组合，而是一个共同目标和行动的表示，超过了单个表示。</a:t>
            </a:r>
            <a:endParaRPr lang="en-US" altLang="zh-CN" dirty="0"/>
          </a:p>
          <a:p>
            <a:endParaRPr lang="en-US" altLang="zh-CN" dirty="0"/>
          </a:p>
          <a:p>
            <a:endParaRPr lang="en-US" altLang="zh-CN" dirty="0"/>
          </a:p>
          <a:p>
            <a:r>
              <a:rPr lang="zh-CN" altLang="en-US" dirty="0"/>
              <a:t>让我们想象一对夫妇在舞厅里跳探戈。为了正确有效地表演探戈或任何其他舞蹈，每位舞者不仅必须能够对对方的动作做出反应，还必须预测其舞伴的动作，否则其动作将过于缓慢（参见</a:t>
            </a:r>
            <a:r>
              <a:rPr lang="en-US" altLang="zh-CN" dirty="0"/>
              <a:t>Pickering</a:t>
            </a:r>
            <a:r>
              <a:rPr lang="zh-CN" altLang="en-US" dirty="0"/>
              <a:t>和</a:t>
            </a:r>
            <a:r>
              <a:rPr lang="en-US" altLang="zh-CN" dirty="0"/>
              <a:t>Garrod</a:t>
            </a:r>
            <a:r>
              <a:rPr lang="zh-CN" altLang="en-US" dirty="0"/>
              <a:t>，</a:t>
            </a:r>
            <a:r>
              <a:rPr lang="en-US" altLang="zh-CN" dirty="0"/>
              <a:t>2013</a:t>
            </a:r>
            <a:r>
              <a:rPr lang="zh-CN" altLang="en-US" dirty="0"/>
              <a:t>）。此外，两个舞伴必须有一个共同的目标和意图，以及如何跳探戈的共同概念。这些共同的意图、想象和想法也应该被预测，以便有效地完成联合行动。如有必要，在采取纠正或更新所有这些正向模型的措施后，必须整合代表个人、他人和联合正向模型的所有信息流，并将其反馈给感觉运动系统</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25</a:t>
            </a:fld>
            <a:endParaRPr lang="zh-CN" altLang="en-US"/>
          </a:p>
        </p:txBody>
      </p:sp>
    </p:spTree>
    <p:extLst>
      <p:ext uri="{BB962C8B-B14F-4D97-AF65-F5344CB8AC3E}">
        <p14:creationId xmlns:p14="http://schemas.microsoft.com/office/powerpoint/2010/main" val="850162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为了构建一个丰富的多代理测试平台，我们只关注微观管理。微操是星际争霸游戏的一个重要方面，有着很高的技能上限，业余和专业玩家都可以单独练习微操。对于</a:t>
            </a:r>
            <a:r>
              <a:rPr lang="en-US" altLang="zh-CN" dirty="0"/>
              <a:t>SMAC</a:t>
            </a:r>
            <a:r>
              <a:rPr lang="zh-CN" altLang="en-US" dirty="0"/>
              <a:t>，我们利用了微观管理的自然多代理结构，提出了专门为分散控制设计的问题的修改版本。特别是，我们要求每个单元由一个独立的代理控制，该代理仅根据局限于以该单元为中心的有限视野内的局部观测条件（见图</a:t>
            </a:r>
            <a:r>
              <a:rPr lang="en-US" altLang="zh-CN" dirty="0"/>
              <a:t>2</a:t>
            </a:r>
            <a:r>
              <a:rPr lang="zh-CN" altLang="en-US" dirty="0"/>
              <a:t>）。这些代理的团队必须接受训练，以解决具有挑战性的战斗场景，在游戏内置脚本</a:t>
            </a:r>
            <a:r>
              <a:rPr lang="en-US" altLang="zh-CN" dirty="0"/>
              <a:t>AI</a:t>
            </a:r>
            <a:r>
              <a:rPr lang="zh-CN" altLang="en-US" dirty="0"/>
              <a:t>的集中控制下与敌对军队作战。</a:t>
            </a:r>
            <a:endParaRPr lang="en-US" altLang="zh-CN" dirty="0"/>
          </a:p>
          <a:p>
            <a:r>
              <a:rPr lang="zh-CN" altLang="en-US" dirty="0"/>
              <a:t>战斗中适当的单位微操可以最大限度地提高对敌人单位的伤害，同时最大限度地减少受到的伤害，并且需要一定的技能。例如，一项重要的技术是集中火力，即命令部队联合攻击和杀死一个接一个的敌军单位。当集中火力时，避免过度杀戮是很重要的：对单位造成比杀戮所需的伤害更大的伤害。</a:t>
            </a:r>
            <a:endParaRPr lang="en-US" altLang="zh-CN" dirty="0"/>
          </a:p>
          <a:p>
            <a:r>
              <a:rPr lang="zh-CN" altLang="en-US" dirty="0"/>
              <a:t>其他常见的微技术包括：根据装甲类型将部队集结成编队，让敌军部队在保持足够距离的同时进行追击，以确保几乎不会造成伤害（风筝），协调部队的位置从不同方向发起攻击，或利用地形击败敌军。图</a:t>
            </a:r>
            <a:r>
              <a:rPr lang="en-US" altLang="zh-CN" dirty="0"/>
              <a:t>1b</a:t>
            </a:r>
            <a:r>
              <a:rPr lang="zh-CN" altLang="en-US"/>
              <a:t>显示了三个跟踪者单位如何将五个敌方狂热者单位放在风筝上。</a:t>
            </a:r>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26</a:t>
            </a:fld>
            <a:endParaRPr lang="zh-CN" altLang="en-US"/>
          </a:p>
        </p:txBody>
      </p:sp>
    </p:spTree>
    <p:extLst>
      <p:ext uri="{BB962C8B-B14F-4D97-AF65-F5344CB8AC3E}">
        <p14:creationId xmlns:p14="http://schemas.microsoft.com/office/powerpoint/2010/main" val="1999356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understanding and subsequently mimicking the actions of others, that is, action observation via the mirror neuron system(</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et al., 2001; </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and </a:t>
            </a:r>
            <a:r>
              <a:rPr lang="en-US" altLang="zh-CN" sz="1200" b="0" i="0" u="none" strike="noStrike" kern="1200" baseline="0" dirty="0" err="1">
                <a:solidFill>
                  <a:schemeClr val="tx1"/>
                </a:solidFill>
                <a:latin typeface="+mn-lt"/>
                <a:ea typeface="+mn-ea"/>
                <a:cs typeface="+mn-cs"/>
              </a:rPr>
              <a:t>Dapretto</a:t>
            </a:r>
            <a:r>
              <a:rPr lang="en-US" altLang="zh-CN" sz="1200" b="0" i="0" u="none" strike="noStrike" kern="1200" baseline="0" dirty="0">
                <a:solidFill>
                  <a:schemeClr val="tx1"/>
                </a:solidFill>
                <a:latin typeface="+mn-lt"/>
                <a:ea typeface="+mn-ea"/>
                <a:cs typeface="+mn-cs"/>
              </a:rPr>
              <a:t>, 2006), as well as predicting others’ actions and taking another person’s perspective in the environment </a:t>
            </a:r>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27</a:t>
            </a:fld>
            <a:endParaRPr lang="zh-CN" altLang="en-US"/>
          </a:p>
        </p:txBody>
      </p:sp>
    </p:spTree>
    <p:extLst>
      <p:ext uri="{BB962C8B-B14F-4D97-AF65-F5344CB8AC3E}">
        <p14:creationId xmlns:p14="http://schemas.microsoft.com/office/powerpoint/2010/main" val="2288996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understanding and subsequently mimicking the actions of others, that is, action observation via the mirror neuron system(</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et al., 2001; </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and </a:t>
            </a:r>
            <a:r>
              <a:rPr lang="en-US" altLang="zh-CN" sz="1200" b="0" i="0" u="none" strike="noStrike" kern="1200" baseline="0" dirty="0" err="1">
                <a:solidFill>
                  <a:schemeClr val="tx1"/>
                </a:solidFill>
                <a:latin typeface="+mn-lt"/>
                <a:ea typeface="+mn-ea"/>
                <a:cs typeface="+mn-cs"/>
              </a:rPr>
              <a:t>Dapretto</a:t>
            </a:r>
            <a:r>
              <a:rPr lang="en-US" altLang="zh-CN" sz="1200" b="0" i="0" u="none" strike="noStrike" kern="1200" baseline="0" dirty="0">
                <a:solidFill>
                  <a:schemeClr val="tx1"/>
                </a:solidFill>
                <a:latin typeface="+mn-lt"/>
                <a:ea typeface="+mn-ea"/>
                <a:cs typeface="+mn-cs"/>
              </a:rPr>
              <a:t>, 2006), as well as predicting others’ actions and taking another person’s perspective in the environment </a:t>
            </a:r>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28</a:t>
            </a:fld>
            <a:endParaRPr lang="zh-CN" altLang="en-US"/>
          </a:p>
        </p:txBody>
      </p:sp>
    </p:spTree>
    <p:extLst>
      <p:ext uri="{BB962C8B-B14F-4D97-AF65-F5344CB8AC3E}">
        <p14:creationId xmlns:p14="http://schemas.microsoft.com/office/powerpoint/2010/main" val="1158794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understanding and subsequently mimicking the actions of others, that is, action observation via the mirror neuron system(</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et al., 2001; </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and </a:t>
            </a:r>
            <a:r>
              <a:rPr lang="en-US" altLang="zh-CN" sz="1200" b="0" i="0" u="none" strike="noStrike" kern="1200" baseline="0" dirty="0" err="1">
                <a:solidFill>
                  <a:schemeClr val="tx1"/>
                </a:solidFill>
                <a:latin typeface="+mn-lt"/>
                <a:ea typeface="+mn-ea"/>
                <a:cs typeface="+mn-cs"/>
              </a:rPr>
              <a:t>Dapretto</a:t>
            </a:r>
            <a:r>
              <a:rPr lang="en-US" altLang="zh-CN" sz="1200" b="0" i="0" u="none" strike="noStrike" kern="1200" baseline="0" dirty="0">
                <a:solidFill>
                  <a:schemeClr val="tx1"/>
                </a:solidFill>
                <a:latin typeface="+mn-lt"/>
                <a:ea typeface="+mn-ea"/>
                <a:cs typeface="+mn-cs"/>
              </a:rPr>
              <a:t>, 2006), as well as predicting others’ actions and taking another person’s perspective in the environment </a:t>
            </a:r>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29</a:t>
            </a:fld>
            <a:endParaRPr lang="zh-CN" altLang="en-US"/>
          </a:p>
        </p:txBody>
      </p:sp>
    </p:spTree>
    <p:extLst>
      <p:ext uri="{BB962C8B-B14F-4D97-AF65-F5344CB8AC3E}">
        <p14:creationId xmlns:p14="http://schemas.microsoft.com/office/powerpoint/2010/main" val="729489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与单个代理设置相比，控制多个代理带来了一些额外的挑战，例如代理的异构性、如何确定合适的集体目标或需要设计紧凑表示的大量代理的可伸缩性，以及更重要的非平稳性问题。</a:t>
            </a:r>
            <a:endParaRPr lang="en-US" altLang="zh-CN" dirty="0"/>
          </a:p>
          <a:p>
            <a:r>
              <a:rPr lang="zh-CN" altLang="en-US" dirty="0"/>
              <a:t>在单代理环境中，代理只关心其自身操作的结果。在多智能体领域中，智能体不仅观察自身行为的结果，还观察其他智能体的行为。</a:t>
            </a:r>
          </a:p>
          <a:p>
            <a:r>
              <a:rPr lang="zh-CN" altLang="en-US" dirty="0"/>
              <a:t>代理之间的学习是复杂的，因为所有代理都可能相互交互并同时学习。多个代理之间的交互不断地重塑环境并导致非平稳性。</a:t>
            </a:r>
            <a:endParaRPr lang="en-US" altLang="zh-CN" dirty="0"/>
          </a:p>
          <a:p>
            <a:r>
              <a:rPr lang="zh-CN" altLang="en-US" dirty="0"/>
              <a:t>在这种情况下，代理之间的学习有时会导致代理策略的变化，并可能影响其他代理的最优策略。</a:t>
            </a:r>
            <a:endParaRPr lang="en-US" altLang="zh-CN" dirty="0"/>
          </a:p>
          <a:p>
            <a:endParaRPr lang="en-US" altLang="zh-CN" dirty="0"/>
          </a:p>
          <a:p>
            <a:endParaRPr lang="en-US" altLang="zh-CN" dirty="0"/>
          </a:p>
          <a:p>
            <a:r>
              <a:rPr lang="zh-CN" altLang="en-US" dirty="0"/>
              <a:t>在现实世界的应用中，有许多情况下，代理只能部分观察环境。换句话说，当代理与环境交互时，它们不知道与环境相关的状态的完整信息。</a:t>
            </a:r>
            <a:endParaRPr lang="en-US" altLang="zh-CN" dirty="0"/>
          </a:p>
          <a:p>
            <a:r>
              <a:rPr lang="zh-CN" altLang="en-US" dirty="0"/>
              <a:t>在这种情况下，代理观察到有关环境的部分信息，并需要在每个时间步骤中做出最佳决策。这类问题可以使用部分可观测马尔可夫决策过程（</a:t>
            </a:r>
            <a:r>
              <a:rPr lang="en-US" altLang="zh-CN" dirty="0"/>
              <a:t>POMDP</a:t>
            </a:r>
            <a:r>
              <a:rPr lang="zh-CN" altLang="en-US" dirty="0"/>
              <a:t>）建模。</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understanding and subsequently mimicking the actions of others, that is, action observation via the mirror neuron system(</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et al., 2001; </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and </a:t>
            </a:r>
            <a:r>
              <a:rPr lang="en-US" altLang="zh-CN" sz="1200" b="0" i="0" u="none" strike="noStrike" kern="1200" baseline="0" dirty="0" err="1">
                <a:solidFill>
                  <a:schemeClr val="tx1"/>
                </a:solidFill>
                <a:latin typeface="+mn-lt"/>
                <a:ea typeface="+mn-ea"/>
                <a:cs typeface="+mn-cs"/>
              </a:rPr>
              <a:t>Dapretto</a:t>
            </a:r>
            <a:r>
              <a:rPr lang="en-US" altLang="zh-CN" sz="1200" b="0" i="0" u="none" strike="noStrike" kern="1200" baseline="0" dirty="0">
                <a:solidFill>
                  <a:schemeClr val="tx1"/>
                </a:solidFill>
                <a:latin typeface="+mn-lt"/>
                <a:ea typeface="+mn-ea"/>
                <a:cs typeface="+mn-cs"/>
              </a:rPr>
              <a:t>, 2006), as well as predicting others’ actions and taking another person’s perspective in the environment </a:t>
            </a:r>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30</a:t>
            </a:fld>
            <a:endParaRPr lang="zh-CN" altLang="en-US"/>
          </a:p>
        </p:txBody>
      </p:sp>
    </p:spTree>
    <p:extLst>
      <p:ext uri="{BB962C8B-B14F-4D97-AF65-F5344CB8AC3E}">
        <p14:creationId xmlns:p14="http://schemas.microsoft.com/office/powerpoint/2010/main" val="1543966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understanding and subsequently mimicking the actions of others, that is, action observation via the mirror neuron system(</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et al., 2001; </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and </a:t>
            </a:r>
            <a:r>
              <a:rPr lang="en-US" altLang="zh-CN" sz="1200" b="0" i="0" u="none" strike="noStrike" kern="1200" baseline="0" dirty="0" err="1">
                <a:solidFill>
                  <a:schemeClr val="tx1"/>
                </a:solidFill>
                <a:latin typeface="+mn-lt"/>
                <a:ea typeface="+mn-ea"/>
                <a:cs typeface="+mn-cs"/>
              </a:rPr>
              <a:t>Dapretto</a:t>
            </a:r>
            <a:r>
              <a:rPr lang="en-US" altLang="zh-CN" sz="1200" b="0" i="0" u="none" strike="noStrike" kern="1200" baseline="0" dirty="0">
                <a:solidFill>
                  <a:schemeClr val="tx1"/>
                </a:solidFill>
                <a:latin typeface="+mn-lt"/>
                <a:ea typeface="+mn-ea"/>
                <a:cs typeface="+mn-cs"/>
              </a:rPr>
              <a:t>, 2006), as well as predicting others’ actions and taking another person’s perspective in the environment </a:t>
            </a:r>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31</a:t>
            </a:fld>
            <a:endParaRPr lang="zh-CN" altLang="en-US"/>
          </a:p>
        </p:txBody>
      </p:sp>
    </p:spTree>
    <p:extLst>
      <p:ext uri="{BB962C8B-B14F-4D97-AF65-F5344CB8AC3E}">
        <p14:creationId xmlns:p14="http://schemas.microsoft.com/office/powerpoint/2010/main" val="641787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understanding and subsequently mimicking the actions of others, that is, action observation via the mirror neuron system(</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et al., 2001; </a:t>
            </a:r>
            <a:r>
              <a:rPr lang="en-US" altLang="zh-CN" sz="1200" b="0" i="0" u="none" strike="noStrike" kern="1200" baseline="0" dirty="0" err="1">
                <a:solidFill>
                  <a:schemeClr val="tx1"/>
                </a:solidFill>
                <a:latin typeface="+mn-lt"/>
                <a:ea typeface="+mn-ea"/>
                <a:cs typeface="+mn-cs"/>
              </a:rPr>
              <a:t>Iacoboni</a:t>
            </a:r>
            <a:r>
              <a:rPr lang="en-US" altLang="zh-CN" sz="1200" b="0" i="0" u="none" strike="noStrike" kern="1200" baseline="0" dirty="0">
                <a:solidFill>
                  <a:schemeClr val="tx1"/>
                </a:solidFill>
                <a:latin typeface="+mn-lt"/>
                <a:ea typeface="+mn-ea"/>
                <a:cs typeface="+mn-cs"/>
              </a:rPr>
              <a:t> and </a:t>
            </a:r>
            <a:r>
              <a:rPr lang="en-US" altLang="zh-CN" sz="1200" b="0" i="0" u="none" strike="noStrike" kern="1200" baseline="0" dirty="0" err="1">
                <a:solidFill>
                  <a:schemeClr val="tx1"/>
                </a:solidFill>
                <a:latin typeface="+mn-lt"/>
                <a:ea typeface="+mn-ea"/>
                <a:cs typeface="+mn-cs"/>
              </a:rPr>
              <a:t>Dapretto</a:t>
            </a:r>
            <a:r>
              <a:rPr lang="en-US" altLang="zh-CN" sz="1200" b="0" i="0" u="none" strike="noStrike" kern="1200" baseline="0" dirty="0">
                <a:solidFill>
                  <a:schemeClr val="tx1"/>
                </a:solidFill>
                <a:latin typeface="+mn-lt"/>
                <a:ea typeface="+mn-ea"/>
                <a:cs typeface="+mn-cs"/>
              </a:rPr>
              <a:t>, 2006), as well as predicting others’ actions and taking another person’s perspective in the environment </a:t>
            </a:r>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32</a:t>
            </a:fld>
            <a:endParaRPr lang="zh-CN" altLang="en-US"/>
          </a:p>
        </p:txBody>
      </p:sp>
    </p:spTree>
    <p:extLst>
      <p:ext uri="{BB962C8B-B14F-4D97-AF65-F5344CB8AC3E}">
        <p14:creationId xmlns:p14="http://schemas.microsoft.com/office/powerpoint/2010/main" val="1928719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33</a:t>
            </a:fld>
            <a:endParaRPr lang="zh-CN" altLang="en-US"/>
          </a:p>
        </p:txBody>
      </p:sp>
    </p:spTree>
    <p:extLst>
      <p:ext uri="{BB962C8B-B14F-4D97-AF65-F5344CB8AC3E}">
        <p14:creationId xmlns:p14="http://schemas.microsoft.com/office/powerpoint/2010/main" val="3705641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34</a:t>
            </a:fld>
            <a:endParaRPr lang="zh-CN" altLang="en-US"/>
          </a:p>
        </p:txBody>
      </p:sp>
    </p:spTree>
    <p:extLst>
      <p:ext uri="{BB962C8B-B14F-4D97-AF65-F5344CB8AC3E}">
        <p14:creationId xmlns:p14="http://schemas.microsoft.com/office/powerpoint/2010/main" val="596256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调查沟通的共同框架是</a:t>
            </a:r>
            <a:r>
              <a:rPr lang="en-US" altLang="zh-CN" dirty="0" err="1"/>
              <a:t>dec</a:t>
            </a:r>
            <a:r>
              <a:rPr lang="en-US" altLang="zh-CN" dirty="0"/>
              <a:t> POMDP</a:t>
            </a:r>
            <a:r>
              <a:rPr lang="zh-CN" altLang="en-US" dirty="0"/>
              <a:t>（</a:t>
            </a:r>
            <a:r>
              <a:rPr lang="en-US" altLang="zh-CN" dirty="0" err="1"/>
              <a:t>Oliehoek</a:t>
            </a:r>
            <a:r>
              <a:rPr lang="zh-CN" altLang="en-US" dirty="0"/>
              <a:t>和</a:t>
            </a:r>
            <a:r>
              <a:rPr lang="en-US" altLang="zh-CN" dirty="0"/>
              <a:t>Amato 2016</a:t>
            </a:r>
            <a:r>
              <a:rPr lang="zh-CN" altLang="en-US" dirty="0"/>
              <a:t>），这是一种完全合作的环境，在这种环境中，代理感知到对环境的部分观察，并试图改善平等分享的回报。在这样的分布式系统中，代理不仅要学习如何合作，还要学习如何通信，以优化共同目标。</a:t>
            </a:r>
            <a:endParaRPr lang="en-US" altLang="zh-CN" dirty="0"/>
          </a:p>
          <a:p>
            <a:endParaRPr lang="en-US" altLang="zh-CN" dirty="0"/>
          </a:p>
          <a:p>
            <a:r>
              <a:rPr lang="en-US" altLang="zh-CN" dirty="0" err="1"/>
              <a:t>DecPOMDP</a:t>
            </a:r>
            <a:r>
              <a:rPr lang="zh-CN" altLang="en-US" dirty="0"/>
              <a:t>可以用元组来描述</a:t>
            </a:r>
            <a:endParaRPr lang="en-US" altLang="zh-CN" dirty="0"/>
          </a:p>
          <a:p>
            <a:r>
              <a:rPr lang="zh-CN" altLang="en-US" dirty="0"/>
              <a:t>我们假设每个时间步的隐藏信息状态都是从未知分布中采样的</a:t>
            </a:r>
            <a:r>
              <a:rPr lang="en-US" altLang="zh-CN" dirty="0"/>
              <a:t>,</a:t>
            </a:r>
            <a:r>
              <a:rPr lang="zh-CN" altLang="en-US" dirty="0"/>
              <a:t>公共状态从最初的分发</a:t>
            </a:r>
            <a:r>
              <a:rPr lang="en-US" altLang="zh-CN" dirty="0"/>
              <a:t>Po</a:t>
            </a:r>
            <a:r>
              <a:rPr lang="zh-CN" altLang="en-US" dirty="0"/>
              <a:t>演变而来</a:t>
            </a:r>
            <a:endParaRPr lang="en-US" altLang="zh-CN" dirty="0"/>
          </a:p>
          <a:p>
            <a:endParaRPr lang="en-US" altLang="zh-CN" dirty="0"/>
          </a:p>
          <a:p>
            <a:r>
              <a:rPr lang="zh-CN" altLang="en-US" dirty="0"/>
              <a:t>在协作环境中，假定每个代理追求共享的最大累积报酬</a:t>
            </a:r>
          </a:p>
        </p:txBody>
      </p:sp>
      <p:sp>
        <p:nvSpPr>
          <p:cNvPr id="4" name="灯片编号占位符 3"/>
          <p:cNvSpPr>
            <a:spLocks noGrp="1"/>
          </p:cNvSpPr>
          <p:nvPr>
            <p:ph type="sldNum" sz="quarter" idx="5"/>
          </p:nvPr>
        </p:nvSpPr>
        <p:spPr/>
        <p:txBody>
          <a:bodyPr/>
          <a:lstStyle/>
          <a:p>
            <a:fld id="{B259E9D4-A3FA-4B20-95AF-FA27FCBA53EA}" type="slidenum">
              <a:rPr lang="zh-CN" altLang="en-US" smtClean="0"/>
              <a:t>4</a:t>
            </a:fld>
            <a:endParaRPr lang="zh-CN" altLang="en-US"/>
          </a:p>
        </p:txBody>
      </p:sp>
    </p:spTree>
    <p:extLst>
      <p:ext uri="{BB962C8B-B14F-4D97-AF65-F5344CB8AC3E}">
        <p14:creationId xmlns:p14="http://schemas.microsoft.com/office/powerpoint/2010/main" val="304916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能够开发通信和语言语料库的代理是机器智能的一个重要挑战（</a:t>
            </a:r>
            <a:r>
              <a:rPr lang="en-US" altLang="zh-CN" dirty="0"/>
              <a:t>Kirby 2002</a:t>
            </a:r>
            <a:r>
              <a:rPr lang="zh-CN" altLang="en-US" dirty="0"/>
              <a:t>）。智能代理不仅必须决定通信内容，还必须决定何时以及与谁通信。通讯的语言必须建立在共识的基础上，以便所有代理都能理解其语义。学习通讯的研究工作已有很多，因为将通讯融入到代理中可以克服许多弊端，包括非平稳性、代理之间的协调一致性和部分可观察性。例如，当一个代理知道其他代理采取的行动时，学习问题从一个代理的角度在完全可观察的环境中再次变得平稳。通过通讯将本地观察结果传达给其他参与者，有助于弥补有限的知识</a:t>
            </a:r>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5</a:t>
            </a:fld>
            <a:endParaRPr lang="zh-CN" altLang="en-US"/>
          </a:p>
        </p:txBody>
      </p:sp>
    </p:spTree>
    <p:extLst>
      <p:ext uri="{BB962C8B-B14F-4D97-AF65-F5344CB8AC3E}">
        <p14:creationId xmlns:p14="http://schemas.microsoft.com/office/powerpoint/2010/main" val="2084184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59E9D4-A3FA-4B20-95AF-FA27FCBA53E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7</a:t>
            </a:fld>
            <a:endParaRPr lang="zh-CN" altLang="en-US"/>
          </a:p>
        </p:txBody>
      </p:sp>
    </p:spTree>
    <p:extLst>
      <p:ext uri="{BB962C8B-B14F-4D97-AF65-F5344CB8AC3E}">
        <p14:creationId xmlns:p14="http://schemas.microsoft.com/office/powerpoint/2010/main" val="2084184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基于奖励轨迹，有一种简单的推理技术来分析代理之间的相关性。</a:t>
            </a:r>
          </a:p>
          <a:p>
            <a:r>
              <a:rPr lang="zh-CN" altLang="en-US" dirty="0"/>
              <a:t>在代理人和环境互动的训练中，奖励轨迹</a:t>
            </a:r>
            <a:r>
              <a:rPr lang="en-US" altLang="zh-CN" dirty="0" err="1"/>
              <a:t>ri</a:t>
            </a:r>
            <a:r>
              <a:rPr lang="en-US" altLang="zh-CN" dirty="0"/>
              <a:t>=fri1</a:t>
            </a:r>
            <a:r>
              <a:rPr lang="zh-CN" altLang="en-US" dirty="0"/>
              <a:t>；</a:t>
            </a:r>
            <a:r>
              <a:rPr lang="en-US" altLang="zh-CN" dirty="0"/>
              <a:t>ri2</a:t>
            </a:r>
            <a:r>
              <a:rPr lang="zh-CN" altLang="en-US" dirty="0"/>
              <a:t>；：；获得每个代理</a:t>
            </a:r>
            <a:r>
              <a:rPr lang="en-US" altLang="zh-CN" dirty="0" err="1"/>
              <a:t>i</a:t>
            </a:r>
            <a:r>
              <a:rPr lang="zh-CN" altLang="en-US" dirty="0"/>
              <a:t>的</a:t>
            </a:r>
            <a:r>
              <a:rPr lang="en-US" altLang="zh-CN" dirty="0" err="1"/>
              <a:t>ritg</a:t>
            </a:r>
            <a:r>
              <a:rPr lang="zh-CN" altLang="en-US" dirty="0"/>
              <a:t>。代理人所获报酬的变化在一定程度上反映了代理人之间的相关性。</a:t>
            </a:r>
            <a:endParaRPr lang="en-US" altLang="zh-CN" dirty="0"/>
          </a:p>
          <a:p>
            <a:endParaRPr lang="en-US" altLang="zh-CN" dirty="0"/>
          </a:p>
          <a:p>
            <a:r>
              <a:rPr lang="zh-CN" altLang="en-US" dirty="0"/>
              <a:t>一个简单的推论是，如果两个代理的报酬同时增加或减少，那么这两个代理更有可能成为具有合作关系的队友。相反，如果一个代理的报酬增加而另一个代理的报酬减少，那么两个代理更有可能处于竞争关系中。</a:t>
            </a:r>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8</a:t>
            </a:fld>
            <a:endParaRPr lang="zh-CN" altLang="en-US"/>
          </a:p>
        </p:txBody>
      </p:sp>
    </p:spTree>
    <p:extLst>
      <p:ext uri="{BB962C8B-B14F-4D97-AF65-F5344CB8AC3E}">
        <p14:creationId xmlns:p14="http://schemas.microsoft.com/office/powerpoint/2010/main" val="420178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B259E9D4-A3FA-4B20-95AF-FA27FCBA53EA}" type="slidenum">
              <a:rPr lang="zh-CN" altLang="en-US" smtClean="0"/>
              <a:t>9</a:t>
            </a:fld>
            <a:endParaRPr lang="zh-CN" altLang="en-US"/>
          </a:p>
        </p:txBody>
      </p:sp>
    </p:spTree>
    <p:extLst>
      <p:ext uri="{BB962C8B-B14F-4D97-AF65-F5344CB8AC3E}">
        <p14:creationId xmlns:p14="http://schemas.microsoft.com/office/powerpoint/2010/main" val="2420782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标题 13"/>
          <p:cNvSpPr>
            <a:spLocks noGrp="1"/>
          </p:cNvSpPr>
          <p:nvPr>
            <p:ph type="title"/>
          </p:nvPr>
        </p:nvSpPr>
        <p:spPr>
          <a:xfrm>
            <a:off x="628649" y="2227263"/>
            <a:ext cx="7886700" cy="1325563"/>
          </a:xfrm>
          <a:prstGeom prst="rect">
            <a:avLst/>
          </a:prstGeom>
        </p:spPr>
        <p:txBody>
          <a:bodyPr/>
          <a:lstStyle>
            <a:lvl1pPr algn="ctr">
              <a:defRPr kumimoji="1" lang="zh-CN" altLang="en-US" sz="4800" b="1" kern="1200" dirty="0">
                <a:solidFill>
                  <a:srgbClr val="800080"/>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defRPr>
            </a:lvl1pPr>
          </a:lstStyle>
          <a:p>
            <a:r>
              <a:rPr lang="zh-CN" altLang="en-US" dirty="0"/>
              <a:t>单击此处编辑母版标题样式</a:t>
            </a:r>
          </a:p>
        </p:txBody>
      </p:sp>
      <p:grpSp>
        <p:nvGrpSpPr>
          <p:cNvPr id="22" name="Group 6"/>
          <p:cNvGrpSpPr/>
          <p:nvPr userDrawn="1"/>
        </p:nvGrpSpPr>
        <p:grpSpPr>
          <a:xfrm>
            <a:off x="1" y="0"/>
            <a:ext cx="9143999" cy="1188814"/>
            <a:chOff x="-74646" y="1716833"/>
            <a:chExt cx="12192000" cy="1614196"/>
          </a:xfrm>
        </p:grpSpPr>
        <p:grpSp>
          <p:nvGrpSpPr>
            <p:cNvPr id="23" name="Group 1"/>
            <p:cNvGrpSpPr/>
            <p:nvPr/>
          </p:nvGrpSpPr>
          <p:grpSpPr>
            <a:xfrm>
              <a:off x="-74646" y="1716833"/>
              <a:ext cx="12192000" cy="1614196"/>
              <a:chOff x="0" y="0"/>
              <a:chExt cx="12192000" cy="1287624"/>
            </a:xfrm>
          </p:grpSpPr>
          <p:pic>
            <p:nvPicPr>
              <p:cNvPr id="25" name="image 101"/>
              <p:cNvPicPr>
                <a:picLocks noChangeAspect="1"/>
              </p:cNvPicPr>
              <p:nvPr/>
            </p:nvPicPr>
            <p:blipFill>
              <a:blip r:embed="rId2">
                <a:alphaModFix amt="14901"/>
              </a:blip>
              <a:srcRect/>
              <a:stretch>
                <a:fillRect/>
              </a:stretch>
            </p:blipFill>
            <p:spPr>
              <a:xfrm>
                <a:off x="0" y="0"/>
                <a:ext cx="12192000" cy="1287624"/>
              </a:xfrm>
              <a:prstGeom prst="rect">
                <a:avLst/>
              </a:prstGeom>
            </p:spPr>
          </p:pic>
          <p:pic>
            <p:nvPicPr>
              <p:cNvPr id="26" name="image 102"/>
              <p:cNvPicPr>
                <a:picLocks noChangeAspect="1"/>
              </p:cNvPicPr>
              <p:nvPr/>
            </p:nvPicPr>
            <p:blipFill>
              <a:blip r:embed="rId3">
                <a:alphaModFix amt="45882"/>
              </a:blip>
              <a:srcRect/>
              <a:stretch>
                <a:fillRect/>
              </a:stretch>
            </p:blipFill>
            <p:spPr>
              <a:xfrm>
                <a:off x="0" y="0"/>
                <a:ext cx="12192000" cy="1184988"/>
              </a:xfrm>
              <a:prstGeom prst="rect">
                <a:avLst/>
              </a:prstGeom>
            </p:spPr>
          </p:pic>
          <p:pic>
            <p:nvPicPr>
              <p:cNvPr id="27" name="image 103"/>
              <p:cNvPicPr>
                <a:picLocks noChangeAspect="1"/>
              </p:cNvPicPr>
              <p:nvPr/>
            </p:nvPicPr>
            <p:blipFill>
              <a:blip r:embed="rId4"/>
              <a:srcRect/>
              <a:stretch>
                <a:fillRect/>
              </a:stretch>
            </p:blipFill>
            <p:spPr>
              <a:xfrm>
                <a:off x="0" y="0"/>
                <a:ext cx="12192000" cy="1033638"/>
              </a:xfrm>
              <a:prstGeom prst="rect">
                <a:avLst/>
              </a:prstGeom>
            </p:spPr>
          </p:pic>
        </p:grpSp>
        <p:pic>
          <p:nvPicPr>
            <p:cNvPr id="2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0630" y="1780796"/>
              <a:ext cx="4000500" cy="990600"/>
            </a:xfrm>
            <a:prstGeom prst="rect">
              <a:avLst/>
            </a:prstGeom>
          </p:spPr>
        </p:pic>
      </p:grpSp>
      <p:pic>
        <p:nvPicPr>
          <p:cNvPr id="1026" name="Picture 2"/>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7068" t="3319" r="6583" b="7652"/>
          <a:stretch>
            <a:fillRect/>
          </a:stretch>
        </p:blipFill>
        <p:spPr bwMode="auto">
          <a:xfrm>
            <a:off x="5436524" y="3956858"/>
            <a:ext cx="3707476" cy="2901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6"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698" y="669815"/>
            <a:ext cx="1421193" cy="494616"/>
          </a:xfrm>
          <a:prstGeom prst="rect">
            <a:avLst/>
          </a:prstGeom>
        </p:spPr>
      </p:pic>
      <p:sp>
        <p:nvSpPr>
          <p:cNvPr id="10" name="内容占位符 2"/>
          <p:cNvSpPr>
            <a:spLocks noGrp="1"/>
          </p:cNvSpPr>
          <p:nvPr>
            <p:ph sz="half" idx="1"/>
          </p:nvPr>
        </p:nvSpPr>
        <p:spPr>
          <a:xfrm>
            <a:off x="285750" y="1524000"/>
            <a:ext cx="8715406" cy="4964668"/>
          </a:xfrm>
          <a:prstGeom prst="rect">
            <a:avLst/>
          </a:prstGeom>
        </p:spPr>
        <p:txBody>
          <a:bodyPr/>
          <a:lstStyle>
            <a:lvl1pPr marL="189230" indent="-193040">
              <a:buClr>
                <a:srgbClr val="FF0000"/>
              </a:buClr>
              <a:buFont typeface="Wingdings" panose="05000000000000000000" pitchFamily="2" charset="2"/>
              <a:buChar char="l"/>
              <a:defRPr kumimoji="1" lang="zh-CN" altLang="en-US" sz="2800" dirty="0" smtClean="0">
                <a:solidFill>
                  <a:srgbClr val="88A9E3"/>
                </a:solidFill>
                <a:latin typeface="黑体" panose="02010609060101010101" pitchFamily="49" charset="-122"/>
                <a:ea typeface="黑体" panose="02010609060101010101" pitchFamily="49" charset="-122"/>
                <a:cs typeface="Times New Roman" panose="02020603050405020304" pitchFamily="18" charset="0"/>
              </a:defRPr>
            </a:lvl1pPr>
            <a:lvl2pPr marL="405130" indent="-160655">
              <a:buClr>
                <a:srgbClr val="800080"/>
              </a:buClr>
              <a:buSzPct val="70000"/>
              <a:buFont typeface="Arial Black" panose="020B0A04020102020204" pitchFamily="34" charset="0"/>
              <a:buChar char="―"/>
              <a:defRPr sz="2000">
                <a:solidFill>
                  <a:srgbClr val="88A9E3"/>
                </a:solidFill>
                <a:latin typeface="宋体" panose="02010600030101010101" pitchFamily="2" charset="-122"/>
                <a:ea typeface="宋体" panose="02010600030101010101" pitchFamily="2" charset="-122"/>
              </a:defRPr>
            </a:lvl2pPr>
            <a:lvl3pPr marL="760730" indent="-257175">
              <a:buFont typeface="Wingdings" panose="05000000000000000000" pitchFamily="2" charset="2"/>
              <a:buChar char="l"/>
              <a:defRPr kumimoji="1" lang="zh-CN" altLang="en-US" sz="1600" dirty="0" smtClean="0">
                <a:solidFill>
                  <a:srgbClr val="88A9E3"/>
                </a:solidFill>
                <a:latin typeface="宋体" panose="02010600030101010101" pitchFamily="2" charset="-122"/>
                <a:ea typeface="宋体" panose="02010600030101010101" pitchFamily="2" charset="-122"/>
              </a:defRPr>
            </a:lvl3pPr>
            <a:lvl4pPr>
              <a:defRPr sz="1200">
                <a:solidFill>
                  <a:srgbClr val="88A9E3"/>
                </a:solidFill>
                <a:latin typeface="宋体" panose="02010600030101010101" pitchFamily="2" charset="-122"/>
                <a:ea typeface="宋体" panose="02010600030101010101" pitchFamily="2" charset="-122"/>
              </a:defRPr>
            </a:lvl4pPr>
            <a:lvl5pPr>
              <a:defRPr sz="1050">
                <a:solidFill>
                  <a:srgbClr val="88A9E3"/>
                </a:solidFill>
                <a:latin typeface="宋体" panose="02010600030101010101" pitchFamily="2" charset="-122"/>
                <a:ea typeface="宋体" panose="02010600030101010101" pitchFamily="2" charset="-122"/>
              </a:defRPr>
            </a:lvl5pPr>
            <a:lvl6pPr>
              <a:defRPr sz="1015"/>
            </a:lvl6pPr>
            <a:lvl7pPr>
              <a:defRPr sz="1015"/>
            </a:lvl7pPr>
            <a:lvl8pPr>
              <a:defRPr sz="1015"/>
            </a:lvl8pPr>
            <a:lvl9pPr>
              <a:defRPr sz="1015"/>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TextBox 7"/>
          <p:cNvSpPr txBox="1"/>
          <p:nvPr userDrawn="1"/>
        </p:nvSpPr>
        <p:spPr>
          <a:xfrm>
            <a:off x="8513398" y="6472279"/>
            <a:ext cx="497252" cy="400110"/>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fld id="{84289205-BD0D-40BE-B82D-F9D2BBC49131}" type="slidenum">
              <a:rPr lang="zh-CN" altLang="en-US" sz="2000" smtClean="0"/>
              <a:t>‹#›</a:t>
            </a:fld>
            <a:endParaRPr lang="zh-CN" altLang="en-US" sz="2000" dirty="0"/>
          </a:p>
        </p:txBody>
      </p:sp>
      <p:sp>
        <p:nvSpPr>
          <p:cNvPr id="12" name="标题 1"/>
          <p:cNvSpPr>
            <a:spLocks noGrp="1"/>
          </p:cNvSpPr>
          <p:nvPr>
            <p:ph type="title"/>
          </p:nvPr>
        </p:nvSpPr>
        <p:spPr>
          <a:xfrm>
            <a:off x="3214710" y="571480"/>
            <a:ext cx="5786446" cy="585806"/>
          </a:xfrm>
          <a:prstGeom prst="rect">
            <a:avLst/>
          </a:prstGeom>
        </p:spPr>
        <p:txBody>
          <a:bodyPr/>
          <a:lstStyle>
            <a:lvl1pPr algn="r">
              <a:defRPr kumimoji="1" lang="zh-CN" altLang="en-US" sz="3200" b="1" dirty="0">
                <a:solidFill>
                  <a:srgbClr val="4C7BD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r>
              <a:rPr lang="zh-CN" altLang="en-US" dirty="0"/>
              <a:t>单击此处编辑母版标题样式</a:t>
            </a:r>
          </a:p>
        </p:txBody>
      </p:sp>
      <p:sp>
        <p:nvSpPr>
          <p:cNvPr id="13" name="Line 7"/>
          <p:cNvSpPr>
            <a:spLocks noChangeShapeType="1"/>
          </p:cNvSpPr>
          <p:nvPr userDrawn="1"/>
        </p:nvSpPr>
        <p:spPr bwMode="auto">
          <a:xfrm>
            <a:off x="400051" y="1171576"/>
            <a:ext cx="8610600" cy="0"/>
          </a:xfrm>
          <a:prstGeom prst="line">
            <a:avLst/>
          </a:prstGeom>
          <a:noFill/>
          <a:ln w="76200">
            <a:solidFill>
              <a:srgbClr val="800080"/>
            </a:solidFill>
            <a:miter lim="800000"/>
          </a:ln>
          <a:extLst>
            <a:ext uri="{909E8E84-426E-40DD-AFC4-6F175D3DCCD1}">
              <a14:hiddenFill xmlns:a14="http://schemas.microsoft.com/office/drawing/2010/main">
                <a:noFill/>
              </a14:hiddenFill>
            </a:ext>
          </a:extLst>
        </p:spPr>
        <p:txBody>
          <a:bodyPr wrap="none"/>
          <a:lstStyle/>
          <a:p>
            <a:endParaRPr lang="zh-CN" altLang="en-US" sz="1015" dirty="0"/>
          </a:p>
        </p:txBody>
      </p:sp>
      <p:sp>
        <p:nvSpPr>
          <p:cNvPr id="2" name="矩形 1"/>
          <p:cNvSpPr/>
          <p:nvPr userDrawn="1"/>
        </p:nvSpPr>
        <p:spPr>
          <a:xfrm>
            <a:off x="130628" y="1033627"/>
            <a:ext cx="269422" cy="275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Straight Connector 9"/>
          <p:cNvCxnSpPr/>
          <p:nvPr userDrawn="1"/>
        </p:nvCxnSpPr>
        <p:spPr>
          <a:xfrm>
            <a:off x="400050" y="1171576"/>
            <a:ext cx="8610600" cy="0"/>
          </a:xfrm>
          <a:prstGeom prst="line">
            <a:avLst/>
          </a:prstGeom>
          <a:ln w="76200">
            <a:solidFill>
              <a:srgbClr val="5280D3"/>
            </a:solidFill>
          </a:ln>
        </p:spPr>
        <p:style>
          <a:lnRef idx="1">
            <a:schemeClr val="accent1"/>
          </a:lnRef>
          <a:fillRef idx="0">
            <a:schemeClr val="accent1"/>
          </a:fillRef>
          <a:effectRef idx="0">
            <a:schemeClr val="accent1"/>
          </a:effectRef>
          <a:fontRef idx="minor">
            <a:schemeClr val="tx1"/>
          </a:fontRef>
        </p:style>
      </p:cxnSp>
      <p:sp>
        <p:nvSpPr>
          <p:cNvPr id="17" name="Arc 25"/>
          <p:cNvSpPr/>
          <p:nvPr userDrawn="1"/>
        </p:nvSpPr>
        <p:spPr>
          <a:xfrm flipH="1">
            <a:off x="468362" y="499935"/>
            <a:ext cx="2425700" cy="1067383"/>
          </a:xfrm>
          <a:custGeom>
            <a:avLst/>
            <a:gdLst>
              <a:gd name="connsiteX0" fmla="*/ 157196 w 3834882"/>
              <a:gd name="connsiteY0" fmla="*/ 627808 h 2080694"/>
              <a:gd name="connsiteX1" fmla="*/ 2037485 w 3834882"/>
              <a:gd name="connsiteY1" fmla="*/ 2041 h 2080694"/>
              <a:gd name="connsiteX2" fmla="*/ 3834881 w 3834882"/>
              <a:gd name="connsiteY2" fmla="*/ 1040347 h 2080694"/>
              <a:gd name="connsiteX3" fmla="*/ 1917441 w 3834882"/>
              <a:gd name="connsiteY3" fmla="*/ 1040347 h 2080694"/>
              <a:gd name="connsiteX4" fmla="*/ 157196 w 3834882"/>
              <a:gd name="connsiteY4" fmla="*/ 627808 h 2080694"/>
              <a:gd name="connsiteX0-1" fmla="*/ 157196 w 3834882"/>
              <a:gd name="connsiteY0-2" fmla="*/ 627808 h 2080694"/>
              <a:gd name="connsiteX1-3" fmla="*/ 2037485 w 3834882"/>
              <a:gd name="connsiteY1-4" fmla="*/ 2041 h 2080694"/>
              <a:gd name="connsiteX2-5" fmla="*/ 3834881 w 3834882"/>
              <a:gd name="connsiteY2-6" fmla="*/ 1040347 h 2080694"/>
              <a:gd name="connsiteX0-7" fmla="*/ 0 w 3677685"/>
              <a:gd name="connsiteY0-8" fmla="*/ 627820 h 1040359"/>
              <a:gd name="connsiteX1-9" fmla="*/ 1880289 w 3677685"/>
              <a:gd name="connsiteY1-10" fmla="*/ 2053 h 1040359"/>
              <a:gd name="connsiteX2-11" fmla="*/ 3677685 w 3677685"/>
              <a:gd name="connsiteY2-12" fmla="*/ 1040359 h 1040359"/>
              <a:gd name="connsiteX3-13" fmla="*/ 1778906 w 3677685"/>
              <a:gd name="connsiteY3-14" fmla="*/ 751110 h 1040359"/>
              <a:gd name="connsiteX4-15" fmla="*/ 0 w 3677685"/>
              <a:gd name="connsiteY4-16" fmla="*/ 627820 h 1040359"/>
              <a:gd name="connsiteX0-17" fmla="*/ 0 w 3677685"/>
              <a:gd name="connsiteY0-18" fmla="*/ 627820 h 1040359"/>
              <a:gd name="connsiteX1-19" fmla="*/ 1880289 w 3677685"/>
              <a:gd name="connsiteY1-20" fmla="*/ 2053 h 1040359"/>
              <a:gd name="connsiteX2-21" fmla="*/ 3677685 w 3677685"/>
              <a:gd name="connsiteY2-22" fmla="*/ 1040359 h 1040359"/>
              <a:gd name="connsiteX0-23" fmla="*/ 0 w 3677685"/>
              <a:gd name="connsiteY0-24" fmla="*/ 627820 h 1702833"/>
              <a:gd name="connsiteX1-25" fmla="*/ 1880289 w 3677685"/>
              <a:gd name="connsiteY1-26" fmla="*/ 2053 h 1702833"/>
              <a:gd name="connsiteX2-27" fmla="*/ 3677685 w 3677685"/>
              <a:gd name="connsiteY2-28" fmla="*/ 1040359 h 1702833"/>
              <a:gd name="connsiteX3-29" fmla="*/ 1573633 w 3677685"/>
              <a:gd name="connsiteY3-30" fmla="*/ 1702833 h 1702833"/>
              <a:gd name="connsiteX4-31" fmla="*/ 0 w 3677685"/>
              <a:gd name="connsiteY4-32" fmla="*/ 627820 h 1702833"/>
              <a:gd name="connsiteX0-33" fmla="*/ 0 w 3677685"/>
              <a:gd name="connsiteY0-34" fmla="*/ 627820 h 1702833"/>
              <a:gd name="connsiteX1-35" fmla="*/ 1880289 w 3677685"/>
              <a:gd name="connsiteY1-36" fmla="*/ 2053 h 1702833"/>
              <a:gd name="connsiteX2-37" fmla="*/ 3677685 w 3677685"/>
              <a:gd name="connsiteY2-38" fmla="*/ 1040359 h 1702833"/>
            </a:gdLst>
            <a:ahLst/>
            <a:cxnLst>
              <a:cxn ang="0">
                <a:pos x="connsiteX0-1" y="connsiteY0-2"/>
              </a:cxn>
              <a:cxn ang="0">
                <a:pos x="connsiteX1-3" y="connsiteY1-4"/>
              </a:cxn>
              <a:cxn ang="0">
                <a:pos x="connsiteX2-5" y="connsiteY2-6"/>
              </a:cxn>
            </a:cxnLst>
            <a:rect l="l" t="t" r="r" b="b"/>
            <a:pathLst>
              <a:path w="3677685" h="1702833" stroke="0" extrusionOk="0">
                <a:moveTo>
                  <a:pt x="0" y="627820"/>
                </a:moveTo>
                <a:cubicBezTo>
                  <a:pt x="320753" y="224926"/>
                  <a:pt x="1072997" y="-25424"/>
                  <a:pt x="1880289" y="2053"/>
                </a:cubicBezTo>
                <a:cubicBezTo>
                  <a:pt x="2890664" y="36441"/>
                  <a:pt x="3677685" y="491082"/>
                  <a:pt x="3677685" y="1040359"/>
                </a:cubicBezTo>
                <a:lnTo>
                  <a:pt x="1573633" y="1702833"/>
                </a:lnTo>
                <a:cubicBezTo>
                  <a:pt x="986885" y="1565320"/>
                  <a:pt x="586748" y="765333"/>
                  <a:pt x="0" y="627820"/>
                </a:cubicBezTo>
                <a:close/>
              </a:path>
              <a:path w="3677685" h="1702833" fill="none">
                <a:moveTo>
                  <a:pt x="0" y="627820"/>
                </a:moveTo>
                <a:cubicBezTo>
                  <a:pt x="320753" y="224926"/>
                  <a:pt x="1072997" y="-25424"/>
                  <a:pt x="1880289" y="2053"/>
                </a:cubicBezTo>
                <a:cubicBezTo>
                  <a:pt x="2890664" y="36441"/>
                  <a:pt x="3677685" y="491082"/>
                  <a:pt x="3677685" y="1040359"/>
                </a:cubicBezTo>
              </a:path>
            </a:pathLst>
          </a:custGeom>
          <a:ln w="107950">
            <a:gradFill>
              <a:gsLst>
                <a:gs pos="100000">
                  <a:srgbClr val="4472C4"/>
                </a:gs>
                <a:gs pos="68000">
                  <a:srgbClr val="4472C4"/>
                </a:gs>
                <a:gs pos="19000">
                  <a:srgbClr val="FFFFFF"/>
                </a:gs>
              </a:gsLst>
              <a:lin ang="0" scaled="0"/>
            </a:gradFill>
          </a:ln>
          <a:effectLst/>
          <a:scene3d>
            <a:camera prst="orthographicFront"/>
            <a:lightRig rig="threePt" dir="t">
              <a:rot lat="0" lon="0" rev="0"/>
            </a:lightRig>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slideLayout" Target="../slideLayouts/slideLayout2.xml"/><Relationship Id="rId7" Type="http://schemas.openxmlformats.org/officeDocument/2006/relationships/image" Target="../media/image44.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notesSlide" Target="../notesSlides/notesSlide26.xml"/><Relationship Id="rId9" Type="http://schemas.openxmlformats.org/officeDocument/2006/relationships/image" Target="../media/image46.emf"/></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2.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076449" y="4375351"/>
            <a:ext cx="4991100" cy="914400"/>
          </a:xfrm>
          <a:prstGeom prst="rect">
            <a:avLst/>
          </a:prstGeom>
        </p:spPr>
        <p:txBody>
          <a:bodyPr/>
          <a:lstStyle/>
          <a:p>
            <a:pPr marL="0" indent="0" algn="ctr" defTabSz="685800">
              <a:lnSpc>
                <a:spcPct val="110000"/>
              </a:lnSpc>
              <a:spcBef>
                <a:spcPct val="0"/>
              </a:spcBef>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李志圆</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defTabSz="685800">
              <a:lnSpc>
                <a:spcPct val="110000"/>
              </a:lnSpc>
              <a:spcBef>
                <a:spcPct val="0"/>
              </a:spcBef>
              <a:buNone/>
            </a:pPr>
            <a:r>
              <a:rPr lang="en-US" altLang="zh-CN" dirty="0">
                <a:latin typeface="Times New Roman" panose="02020603050405020304" pitchFamily="18" charset="0"/>
                <a:ea typeface="黑体" panose="02010609060101010101" pitchFamily="49" charset="-122"/>
                <a:cs typeface="Times New Roman" panose="02020603050405020304" pitchFamily="18" charset="0"/>
              </a:rPr>
              <a:t>2022.1.18</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标题 1"/>
          <p:cNvSpPr>
            <a:spLocks noGrp="1"/>
          </p:cNvSpPr>
          <p:nvPr/>
        </p:nvSpPr>
        <p:spPr>
          <a:xfrm>
            <a:off x="431890" y="3035571"/>
            <a:ext cx="8280220" cy="786857"/>
          </a:xfrm>
          <a:prstGeom prst="rect">
            <a:avLst/>
          </a:prstGeom>
        </p:spPr>
        <p:txBody>
          <a:bodyPr/>
          <a:lstStyle>
            <a:lvl1pPr algn="ctr" defTabSz="914400" rtl="0" eaLnBrk="1" latinLnBrk="0" hangingPunct="1">
              <a:lnSpc>
                <a:spcPct val="90000"/>
              </a:lnSpc>
              <a:spcBef>
                <a:spcPct val="0"/>
              </a:spcBef>
              <a:buNone/>
              <a:defRPr kumimoji="1" lang="zh-CN" altLang="en-US" sz="4800" b="1" kern="1200" dirty="0">
                <a:solidFill>
                  <a:srgbClr val="800080"/>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defRPr>
            </a:lvl1pPr>
          </a:lstStyle>
          <a:p>
            <a:r>
              <a:rPr lang="en-US" altLang="zh-CN" dirty="0">
                <a:solidFill>
                  <a:schemeClr val="tx1"/>
                </a:solidFill>
                <a:effectLst>
                  <a:outerShdw blurRad="38100" dist="19050" dir="2700000" algn="tl" rotWithShape="0">
                    <a:schemeClr val="dk1">
                      <a:alpha val="40000"/>
                    </a:schemeClr>
                  </a:outerShdw>
                </a:effectLst>
                <a:latin typeface="+mn-ea"/>
                <a:ea typeface="+mn-ea"/>
              </a:rPr>
              <a:t>Multi-Agent Communication</a:t>
            </a:r>
            <a:endParaRPr lang="zh-CN" altLang="en-US" dirty="0">
              <a:solidFill>
                <a:schemeClr val="tx1"/>
              </a:solidFill>
              <a:effectLst>
                <a:outerShdw blurRad="38100" dist="19050" dir="2700000" algn="tl" rotWithShape="0">
                  <a:schemeClr val="dk1">
                    <a:alpha val="40000"/>
                  </a:schemeClr>
                </a:outerShdw>
              </a:effectLst>
              <a:latin typeface="+mn-ea"/>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Communicate Implicitly</a:t>
            </a:r>
            <a:endParaRPr lang="en-US" altLang="zh-CN" b="0" dirty="0">
              <a:solidFill>
                <a:schemeClr val="tx1"/>
              </a:solidFill>
              <a:effectLst>
                <a:outerShdw blurRad="38100" dist="38100" dir="2700000" algn="tl">
                  <a:srgbClr val="000000">
                    <a:alpha val="0"/>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Human collaborators act by learning to infer meaning behind their partner’s actions.</a:t>
            </a:r>
          </a:p>
          <a:p>
            <a:pPr marL="673100" lvl="1" indent="-457200"/>
            <a:r>
              <a:rPr lang="en-US" altLang="zh-CN" dirty="0">
                <a:solidFill>
                  <a:schemeClr val="tx1"/>
                </a:solidFill>
                <a:latin typeface="Times New Roman" panose="02020603050405020304" pitchFamily="18" charset="0"/>
              </a:rPr>
              <a:t>Explicit communication channels come at additional computational and memory costs.</a:t>
            </a:r>
            <a:endParaRPr lang="en-US" altLang="zh-CN" dirty="0">
              <a:solidFill>
                <a:schemeClr val="tx1"/>
              </a:solidFill>
              <a:latin typeface="Times New Roman" panose="02020603050405020304" pitchFamily="18" charset="0"/>
              <a:ea typeface="宋体" panose="02010600030101010101" pitchFamily="2" charset="-122"/>
            </a:endParaRPr>
          </a:p>
          <a:p>
            <a:pPr marL="457200" lvl="1" indent="-457200">
              <a:spcBef>
                <a:spcPts val="1000"/>
              </a:spcBef>
              <a:buClr>
                <a:srgbClr val="FF0000"/>
              </a:buClr>
              <a:buSzPct val="100000"/>
              <a:buFont typeface="Wingdings" panose="05000000000000000000" pitchFamily="2" charset="2"/>
              <a:buChar char="l"/>
            </a:pPr>
            <a:r>
              <a:rPr kumimoji="1" lang="en-US" altLang="zh-CN" sz="2800" dirty="0">
                <a:solidFill>
                  <a:schemeClr val="tx1"/>
                </a:solidFill>
                <a:latin typeface="Times New Roman" panose="02020603050405020304" pitchFamily="18" charset="0"/>
                <a:cs typeface="Times New Roman" panose="02020603050405020304" pitchFamily="18" charset="0"/>
              </a:rPr>
              <a:t>Policy Belief Learning</a:t>
            </a: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Auxiliary Reward Signal</a:t>
            </a: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84ED39A0-ECDB-4B45-9A34-182B84D7FB2B}"/>
              </a:ext>
            </a:extLst>
          </p:cNvPr>
          <p:cNvSpPr/>
          <p:nvPr/>
        </p:nvSpPr>
        <p:spPr>
          <a:xfrm>
            <a:off x="98584" y="5878978"/>
            <a:ext cx="8939463" cy="646331"/>
          </a:xfrm>
          <a:prstGeom prst="rect">
            <a:avLst/>
          </a:prstGeom>
        </p:spPr>
        <p:txBody>
          <a:bodyPr wrap="square">
            <a:spAutoFit/>
          </a:bodyPr>
          <a:lstStyle/>
          <a:p>
            <a:r>
              <a:rPr lang="en-US" altLang="zh-CN" dirty="0"/>
              <a:t>Zheng Tian, </a:t>
            </a:r>
            <a:r>
              <a:rPr lang="en-US" altLang="zh-CN" dirty="0" err="1"/>
              <a:t>Shihao</a:t>
            </a:r>
            <a:r>
              <a:rPr lang="en-US" altLang="zh-CN" dirty="0"/>
              <a:t> Zou, Ian Davies, Tim Warr, </a:t>
            </a:r>
            <a:r>
              <a:rPr lang="en-US" altLang="zh-CN" dirty="0" err="1"/>
              <a:t>LishengWu</a:t>
            </a:r>
            <a:r>
              <a:rPr lang="en-US" altLang="zh-CN" dirty="0"/>
              <a:t>, Haitham </a:t>
            </a:r>
            <a:r>
              <a:rPr lang="en-US" altLang="zh-CN" dirty="0" err="1"/>
              <a:t>Bou</a:t>
            </a:r>
            <a:r>
              <a:rPr lang="en-US" altLang="zh-CN" dirty="0"/>
              <a:t> Ammar, Jun Wang. Learning to Communicate Implicitly by Actions. AAAI-20.</a:t>
            </a:r>
            <a:endParaRPr lang="zh-CN" altLang="en-US" dirty="0"/>
          </a:p>
        </p:txBody>
      </p:sp>
      <p:pic>
        <p:nvPicPr>
          <p:cNvPr id="7" name="图片 6">
            <a:extLst>
              <a:ext uri="{FF2B5EF4-FFF2-40B4-BE49-F238E27FC236}">
                <a16:creationId xmlns:a16="http://schemas.microsoft.com/office/drawing/2014/main" id="{95DCD3A6-B090-4C07-97D1-B58FF446E573}"/>
              </a:ext>
            </a:extLst>
          </p:cNvPr>
          <p:cNvPicPr>
            <a:picLocks noChangeAspect="1"/>
          </p:cNvPicPr>
          <p:nvPr/>
        </p:nvPicPr>
        <p:blipFill>
          <a:blip r:embed="rId3"/>
          <a:stretch>
            <a:fillRect/>
          </a:stretch>
        </p:blipFill>
        <p:spPr>
          <a:xfrm>
            <a:off x="1831131" y="4168230"/>
            <a:ext cx="5474368" cy="649237"/>
          </a:xfrm>
          <a:prstGeom prst="rect">
            <a:avLst/>
          </a:prstGeom>
        </p:spPr>
      </p:pic>
      <p:pic>
        <p:nvPicPr>
          <p:cNvPr id="8" name="图片 7">
            <a:extLst>
              <a:ext uri="{FF2B5EF4-FFF2-40B4-BE49-F238E27FC236}">
                <a16:creationId xmlns:a16="http://schemas.microsoft.com/office/drawing/2014/main" id="{CABC209D-CC03-4593-8DB9-47F6646F729F}"/>
              </a:ext>
            </a:extLst>
          </p:cNvPr>
          <p:cNvPicPr>
            <a:picLocks noChangeAspect="1"/>
          </p:cNvPicPr>
          <p:nvPr/>
        </p:nvPicPr>
        <p:blipFill>
          <a:blip r:embed="rId4"/>
          <a:stretch>
            <a:fillRect/>
          </a:stretch>
        </p:blipFill>
        <p:spPr>
          <a:xfrm>
            <a:off x="2075935" y="5182290"/>
            <a:ext cx="4984759" cy="696688"/>
          </a:xfrm>
          <a:prstGeom prst="rect">
            <a:avLst/>
          </a:prstGeom>
        </p:spPr>
      </p:pic>
    </p:spTree>
    <p:extLst>
      <p:ext uri="{BB962C8B-B14F-4D97-AF65-F5344CB8AC3E}">
        <p14:creationId xmlns:p14="http://schemas.microsoft.com/office/powerpoint/2010/main" val="390138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Information Bottleneck</a:t>
            </a:r>
            <a:endParaRPr lang="en-US" altLang="zh-CN" b="0" dirty="0">
              <a:solidFill>
                <a:schemeClr val="tx1"/>
              </a:solidFill>
              <a:effectLst>
                <a:outerShdw blurRad="38100" dist="38100" dir="2700000" algn="tl">
                  <a:srgbClr val="000000">
                    <a:alpha val="0"/>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Limited bandwidth constraint requires low-entropy messages throughout the transmission.</a:t>
            </a:r>
            <a:endParaRPr lang="en-US" altLang="zh-CN" dirty="0">
              <a:solidFill>
                <a:schemeClr val="tx1"/>
              </a:solidFill>
              <a:latin typeface="Times New Roman" panose="02020603050405020304" pitchFamily="18" charset="0"/>
              <a:ea typeface="宋体" panose="02010600030101010101" pitchFamily="2" charset="-122"/>
            </a:endParaRPr>
          </a:p>
          <a:p>
            <a:pPr marL="0" indent="0">
              <a:buNone/>
            </a:pP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84ED39A0-ECDB-4B45-9A34-182B84D7FB2B}"/>
              </a:ext>
            </a:extLst>
          </p:cNvPr>
          <p:cNvSpPr/>
          <p:nvPr/>
        </p:nvSpPr>
        <p:spPr>
          <a:xfrm>
            <a:off x="98584" y="5878978"/>
            <a:ext cx="8939463" cy="646331"/>
          </a:xfrm>
          <a:prstGeom prst="rect">
            <a:avLst/>
          </a:prstGeom>
        </p:spPr>
        <p:txBody>
          <a:bodyPr wrap="square">
            <a:spAutoFit/>
          </a:bodyPr>
          <a:lstStyle/>
          <a:p>
            <a:r>
              <a:rPr lang="en-US" altLang="zh-CN" dirty="0" err="1"/>
              <a:t>Rundong</a:t>
            </a:r>
            <a:r>
              <a:rPr lang="en-US" altLang="zh-CN" dirty="0"/>
              <a:t> Wang Xu He </a:t>
            </a:r>
            <a:r>
              <a:rPr lang="en-US" altLang="zh-CN" dirty="0" err="1"/>
              <a:t>Runsheng</a:t>
            </a:r>
            <a:r>
              <a:rPr lang="en-US" altLang="zh-CN" dirty="0"/>
              <a:t> Yu Wei </a:t>
            </a:r>
            <a:r>
              <a:rPr lang="en-US" altLang="zh-CN" dirty="0" err="1"/>
              <a:t>qiu</a:t>
            </a:r>
            <a:r>
              <a:rPr lang="en-US" altLang="zh-CN" dirty="0"/>
              <a:t> Bo An </a:t>
            </a:r>
            <a:r>
              <a:rPr lang="en-US" altLang="zh-CN" dirty="0" err="1"/>
              <a:t>Zinovi</a:t>
            </a:r>
            <a:r>
              <a:rPr lang="en-US" altLang="zh-CN" dirty="0"/>
              <a:t> </a:t>
            </a:r>
            <a:r>
              <a:rPr lang="en-US" altLang="zh-CN" dirty="0" err="1"/>
              <a:t>Rabinovich</a:t>
            </a:r>
            <a:r>
              <a:rPr lang="en-US" altLang="zh-CN" dirty="0"/>
              <a:t>. Learning Efficient Multi-agent Communication: An Information Bottleneck Approach. ICML-20.</a:t>
            </a:r>
            <a:endParaRPr lang="zh-CN" altLang="en-US" dirty="0"/>
          </a:p>
        </p:txBody>
      </p:sp>
      <p:pic>
        <p:nvPicPr>
          <p:cNvPr id="5" name="图片 4">
            <a:extLst>
              <a:ext uri="{FF2B5EF4-FFF2-40B4-BE49-F238E27FC236}">
                <a16:creationId xmlns:a16="http://schemas.microsoft.com/office/drawing/2014/main" id="{91FA7E0C-2725-4EA8-B3EB-A78228F818B4}"/>
              </a:ext>
            </a:extLst>
          </p:cNvPr>
          <p:cNvPicPr>
            <a:picLocks noChangeAspect="1"/>
          </p:cNvPicPr>
          <p:nvPr/>
        </p:nvPicPr>
        <p:blipFill>
          <a:blip r:embed="rId3"/>
          <a:stretch>
            <a:fillRect/>
          </a:stretch>
        </p:blipFill>
        <p:spPr>
          <a:xfrm>
            <a:off x="1327647" y="3090360"/>
            <a:ext cx="6488706" cy="2769859"/>
          </a:xfrm>
          <a:prstGeom prst="rect">
            <a:avLst/>
          </a:prstGeom>
        </p:spPr>
      </p:pic>
    </p:spTree>
    <p:extLst>
      <p:ext uri="{BB962C8B-B14F-4D97-AF65-F5344CB8AC3E}">
        <p14:creationId xmlns:p14="http://schemas.microsoft.com/office/powerpoint/2010/main" val="19238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Collaborative Uncertainty</a:t>
            </a:r>
            <a:endParaRPr lang="en-US" altLang="zh-CN" b="0" dirty="0">
              <a:solidFill>
                <a:schemeClr val="tx1"/>
              </a:solidFill>
              <a:effectLst>
                <a:outerShdw blurRad="38100" dist="38100" dir="2700000" algn="tl">
                  <a:srgbClr val="000000">
                    <a:alpha val="0"/>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To better predict the future trajectories of multiple agents, recent works have introduced </a:t>
            </a:r>
            <a:r>
              <a:rPr lang="en-US" altLang="zh-CN" dirty="0">
                <a:solidFill>
                  <a:srgbClr val="FF0000"/>
                </a:solidFill>
                <a:latin typeface="Times New Roman" panose="02020603050405020304" pitchFamily="18" charset="0"/>
              </a:rPr>
              <a:t>interaction modules </a:t>
            </a:r>
            <a:r>
              <a:rPr lang="en-US" altLang="zh-CN" dirty="0">
                <a:solidFill>
                  <a:schemeClr val="tx1"/>
                </a:solidFill>
                <a:latin typeface="Times New Roman" panose="02020603050405020304" pitchFamily="18" charset="0"/>
              </a:rPr>
              <a:t>to capture interactions among agents. This approach leads to correlations among the predicted trajectories. However, the </a:t>
            </a:r>
            <a:r>
              <a:rPr lang="en-US" altLang="zh-CN" dirty="0">
                <a:solidFill>
                  <a:srgbClr val="FF0000"/>
                </a:solidFill>
                <a:latin typeface="Times New Roman" panose="02020603050405020304" pitchFamily="18" charset="0"/>
              </a:rPr>
              <a:t>uncertainty</a:t>
            </a:r>
            <a:r>
              <a:rPr lang="en-US" altLang="zh-CN" dirty="0">
                <a:solidFill>
                  <a:schemeClr val="tx1"/>
                </a:solidFill>
                <a:latin typeface="Times New Roman" panose="02020603050405020304" pitchFamily="18" charset="0"/>
              </a:rPr>
              <a:t> brought by such correlations is neglected.</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Collaborative Uncertainty</a:t>
            </a: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84ED39A0-ECDB-4B45-9A34-182B84D7FB2B}"/>
              </a:ext>
            </a:extLst>
          </p:cNvPr>
          <p:cNvSpPr/>
          <p:nvPr/>
        </p:nvSpPr>
        <p:spPr>
          <a:xfrm>
            <a:off x="98584" y="5878978"/>
            <a:ext cx="8939463" cy="369332"/>
          </a:xfrm>
          <a:prstGeom prst="rect">
            <a:avLst/>
          </a:prstGeom>
        </p:spPr>
        <p:txBody>
          <a:bodyPr wrap="square">
            <a:spAutoFit/>
          </a:bodyPr>
          <a:lstStyle/>
          <a:p>
            <a:r>
              <a:rPr lang="en-US" altLang="zh-CN" dirty="0" err="1"/>
              <a:t>Bohan</a:t>
            </a:r>
            <a:r>
              <a:rPr lang="en-US" altLang="zh-CN" dirty="0"/>
              <a:t> Tang. Collaborative Uncertainty in Multi-Agent Trajectory Forecasting. NIPS-21.</a:t>
            </a:r>
            <a:endParaRPr lang="zh-CN" altLang="en-US" dirty="0"/>
          </a:p>
        </p:txBody>
      </p:sp>
      <p:pic>
        <p:nvPicPr>
          <p:cNvPr id="7" name="图片 6">
            <a:extLst>
              <a:ext uri="{FF2B5EF4-FFF2-40B4-BE49-F238E27FC236}">
                <a16:creationId xmlns:a16="http://schemas.microsoft.com/office/drawing/2014/main" id="{FC796EA0-A49E-4662-9355-3DFFFDFA9BA6}"/>
              </a:ext>
            </a:extLst>
          </p:cNvPr>
          <p:cNvPicPr>
            <a:picLocks noChangeAspect="1"/>
          </p:cNvPicPr>
          <p:nvPr/>
        </p:nvPicPr>
        <p:blipFill>
          <a:blip r:embed="rId3"/>
          <a:stretch>
            <a:fillRect/>
          </a:stretch>
        </p:blipFill>
        <p:spPr>
          <a:xfrm>
            <a:off x="621957" y="4144079"/>
            <a:ext cx="7892716" cy="1763549"/>
          </a:xfrm>
          <a:prstGeom prst="rect">
            <a:avLst/>
          </a:prstGeom>
        </p:spPr>
      </p:pic>
    </p:spTree>
    <p:extLst>
      <p:ext uri="{BB962C8B-B14F-4D97-AF65-F5344CB8AC3E}">
        <p14:creationId xmlns:p14="http://schemas.microsoft.com/office/powerpoint/2010/main" val="2404245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Intra- &amp; Inter- </a:t>
            </a:r>
            <a:endParaRPr lang="en-US" altLang="zh-CN" b="0" dirty="0">
              <a:solidFill>
                <a:schemeClr val="tx1"/>
              </a:solidFill>
              <a:effectLst>
                <a:outerShdw blurRad="38100" dist="38100" dir="2700000" algn="tl">
                  <a:srgbClr val="000000">
                    <a:alpha val="0"/>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To better predict the future trajectories of multiple agents, recent works have introduced </a:t>
            </a:r>
            <a:r>
              <a:rPr lang="en-US" altLang="zh-CN" dirty="0">
                <a:solidFill>
                  <a:srgbClr val="FF0000"/>
                </a:solidFill>
                <a:latin typeface="Times New Roman" panose="02020603050405020304" pitchFamily="18" charset="0"/>
              </a:rPr>
              <a:t>interaction modules </a:t>
            </a:r>
            <a:r>
              <a:rPr lang="en-US" altLang="zh-CN" dirty="0">
                <a:solidFill>
                  <a:schemeClr val="tx1"/>
                </a:solidFill>
                <a:latin typeface="Times New Roman" panose="02020603050405020304" pitchFamily="18" charset="0"/>
              </a:rPr>
              <a:t>to capture interactions among agents. This approach leads to correlations among the predicted trajectories. However, the </a:t>
            </a:r>
            <a:r>
              <a:rPr lang="en-US" altLang="zh-CN" dirty="0">
                <a:solidFill>
                  <a:srgbClr val="FF0000"/>
                </a:solidFill>
                <a:latin typeface="Times New Roman" panose="02020603050405020304" pitchFamily="18" charset="0"/>
              </a:rPr>
              <a:t>uncertainty</a:t>
            </a:r>
            <a:r>
              <a:rPr lang="en-US" altLang="zh-CN" dirty="0">
                <a:solidFill>
                  <a:schemeClr val="tx1"/>
                </a:solidFill>
                <a:latin typeface="Times New Roman" panose="02020603050405020304" pitchFamily="18" charset="0"/>
              </a:rPr>
              <a:t> brought by such correlations is neglected.</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Intra-agent intention &amp; Inter-agent relations</a:t>
            </a: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84ED39A0-ECDB-4B45-9A34-182B84D7FB2B}"/>
              </a:ext>
            </a:extLst>
          </p:cNvPr>
          <p:cNvSpPr/>
          <p:nvPr/>
        </p:nvSpPr>
        <p:spPr>
          <a:xfrm>
            <a:off x="98584" y="5878978"/>
            <a:ext cx="8939463" cy="646331"/>
          </a:xfrm>
          <a:prstGeom prst="rect">
            <a:avLst/>
          </a:prstGeom>
        </p:spPr>
        <p:txBody>
          <a:bodyPr wrap="square">
            <a:spAutoFit/>
          </a:bodyPr>
          <a:lstStyle/>
          <a:p>
            <a:r>
              <a:rPr lang="en-US" altLang="zh-CN" dirty="0" err="1"/>
              <a:t>Longyuan</a:t>
            </a:r>
            <a:r>
              <a:rPr lang="en-US" altLang="zh-CN" dirty="0"/>
              <a:t> Li. Generative Relation and Intention Network for Multi-agent Trajectory Prediction. NIPS-21.</a:t>
            </a:r>
            <a:endParaRPr lang="zh-CN" altLang="en-US" dirty="0"/>
          </a:p>
        </p:txBody>
      </p:sp>
      <p:pic>
        <p:nvPicPr>
          <p:cNvPr id="5" name="图片 4">
            <a:extLst>
              <a:ext uri="{FF2B5EF4-FFF2-40B4-BE49-F238E27FC236}">
                <a16:creationId xmlns:a16="http://schemas.microsoft.com/office/drawing/2014/main" id="{7FAE21A2-958A-480A-B03E-2D80C2FA09CA}"/>
              </a:ext>
            </a:extLst>
          </p:cNvPr>
          <p:cNvPicPr>
            <a:picLocks noChangeAspect="1"/>
          </p:cNvPicPr>
          <p:nvPr/>
        </p:nvPicPr>
        <p:blipFill>
          <a:blip r:embed="rId3"/>
          <a:stretch>
            <a:fillRect/>
          </a:stretch>
        </p:blipFill>
        <p:spPr>
          <a:xfrm>
            <a:off x="802396" y="4203841"/>
            <a:ext cx="7712242" cy="1784071"/>
          </a:xfrm>
          <a:prstGeom prst="rect">
            <a:avLst/>
          </a:prstGeom>
        </p:spPr>
      </p:pic>
    </p:spTree>
    <p:extLst>
      <p:ext uri="{BB962C8B-B14F-4D97-AF65-F5344CB8AC3E}">
        <p14:creationId xmlns:p14="http://schemas.microsoft.com/office/powerpoint/2010/main" val="85255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Population-based</a:t>
            </a:r>
            <a:endParaRPr lang="en-US" altLang="zh-CN" b="0" dirty="0">
              <a:solidFill>
                <a:schemeClr val="tx1"/>
              </a:solidFill>
              <a:effectLst>
                <a:outerShdw blurRad="38100" dist="38100" dir="2700000" algn="tl">
                  <a:srgbClr val="000000">
                    <a:alpha val="0"/>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The goal is to train agents that can coordinate with seen, unseen as well as human partners in a multi-agent communication environment involving </a:t>
            </a:r>
            <a:r>
              <a:rPr lang="en-US" altLang="zh-CN" dirty="0">
                <a:solidFill>
                  <a:srgbClr val="FF0000"/>
                </a:solidFill>
                <a:latin typeface="Times New Roman" panose="02020603050405020304" pitchFamily="18" charset="0"/>
              </a:rPr>
              <a:t>natural language</a:t>
            </a:r>
            <a:r>
              <a:rPr lang="en-US" altLang="zh-CN" dirty="0">
                <a:solidFill>
                  <a:schemeClr val="tx1"/>
                </a:solidFill>
                <a:latin typeface="Times New Roman" panose="02020603050405020304" pitchFamily="18" charset="0"/>
              </a:rPr>
              <a:t>.</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Dynamic Population-based Meta-Learning</a:t>
            </a:r>
          </a:p>
        </p:txBody>
      </p:sp>
      <p:sp>
        <p:nvSpPr>
          <p:cNvPr id="4" name="矩形 3">
            <a:extLst>
              <a:ext uri="{FF2B5EF4-FFF2-40B4-BE49-F238E27FC236}">
                <a16:creationId xmlns:a16="http://schemas.microsoft.com/office/drawing/2014/main" id="{84ED39A0-ECDB-4B45-9A34-182B84D7FB2B}"/>
              </a:ext>
            </a:extLst>
          </p:cNvPr>
          <p:cNvSpPr/>
          <p:nvPr/>
        </p:nvSpPr>
        <p:spPr>
          <a:xfrm>
            <a:off x="98584" y="5878978"/>
            <a:ext cx="8939463" cy="646331"/>
          </a:xfrm>
          <a:prstGeom prst="rect">
            <a:avLst/>
          </a:prstGeom>
        </p:spPr>
        <p:txBody>
          <a:bodyPr wrap="square">
            <a:spAutoFit/>
          </a:bodyPr>
          <a:lstStyle/>
          <a:p>
            <a:r>
              <a:rPr lang="en-US" altLang="zh-CN" dirty="0"/>
              <a:t>Abhinav Gupta. Dynamic population-based meta-learning for multi-agent communication with natural language. NIPS-21.</a:t>
            </a:r>
            <a:endParaRPr lang="zh-CN" altLang="en-US" dirty="0"/>
          </a:p>
        </p:txBody>
      </p:sp>
      <p:pic>
        <p:nvPicPr>
          <p:cNvPr id="6" name="图片 5">
            <a:extLst>
              <a:ext uri="{FF2B5EF4-FFF2-40B4-BE49-F238E27FC236}">
                <a16:creationId xmlns:a16="http://schemas.microsoft.com/office/drawing/2014/main" id="{508828CD-7D41-4868-AAD8-DA179DC60F02}"/>
              </a:ext>
            </a:extLst>
          </p:cNvPr>
          <p:cNvPicPr>
            <a:picLocks noChangeAspect="1"/>
          </p:cNvPicPr>
          <p:nvPr/>
        </p:nvPicPr>
        <p:blipFill>
          <a:blip r:embed="rId3"/>
          <a:stretch>
            <a:fillRect/>
          </a:stretch>
        </p:blipFill>
        <p:spPr>
          <a:xfrm>
            <a:off x="2701680" y="3900345"/>
            <a:ext cx="3733270" cy="1978633"/>
          </a:xfrm>
          <a:prstGeom prst="rect">
            <a:avLst/>
          </a:prstGeom>
        </p:spPr>
      </p:pic>
    </p:spTree>
    <p:extLst>
      <p:ext uri="{BB962C8B-B14F-4D97-AF65-F5344CB8AC3E}">
        <p14:creationId xmlns:p14="http://schemas.microsoft.com/office/powerpoint/2010/main" val="160944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Knowledge Distillation</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Promote better performance-bandwidth trade-off for multi-agent perception.</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Distilled Collaboration Graph</a:t>
            </a:r>
          </a:p>
        </p:txBody>
      </p:sp>
      <p:sp>
        <p:nvSpPr>
          <p:cNvPr id="4" name="矩形 3">
            <a:extLst>
              <a:ext uri="{FF2B5EF4-FFF2-40B4-BE49-F238E27FC236}">
                <a16:creationId xmlns:a16="http://schemas.microsoft.com/office/drawing/2014/main" id="{84ED39A0-ECDB-4B45-9A34-182B84D7FB2B}"/>
              </a:ext>
            </a:extLst>
          </p:cNvPr>
          <p:cNvSpPr/>
          <p:nvPr/>
        </p:nvSpPr>
        <p:spPr>
          <a:xfrm>
            <a:off x="98584" y="5878978"/>
            <a:ext cx="8939463" cy="369332"/>
          </a:xfrm>
          <a:prstGeom prst="rect">
            <a:avLst/>
          </a:prstGeom>
        </p:spPr>
        <p:txBody>
          <a:bodyPr wrap="square">
            <a:spAutoFit/>
          </a:bodyPr>
          <a:lstStyle/>
          <a:p>
            <a:r>
              <a:rPr lang="en-US" altLang="zh-CN" dirty="0" err="1"/>
              <a:t>Yiming</a:t>
            </a:r>
            <a:r>
              <a:rPr lang="en-US" altLang="zh-CN" dirty="0"/>
              <a:t> Li. Learning Distilled Collaboration Graph for Multi-Agent Perception. NIPS-21.</a:t>
            </a:r>
            <a:endParaRPr lang="zh-CN" altLang="en-US" dirty="0"/>
          </a:p>
        </p:txBody>
      </p:sp>
      <p:pic>
        <p:nvPicPr>
          <p:cNvPr id="5" name="图片 4">
            <a:extLst>
              <a:ext uri="{FF2B5EF4-FFF2-40B4-BE49-F238E27FC236}">
                <a16:creationId xmlns:a16="http://schemas.microsoft.com/office/drawing/2014/main" id="{F9AEC543-9F29-4405-BA3E-7E826671756E}"/>
              </a:ext>
            </a:extLst>
          </p:cNvPr>
          <p:cNvPicPr>
            <a:picLocks noChangeAspect="1"/>
          </p:cNvPicPr>
          <p:nvPr/>
        </p:nvPicPr>
        <p:blipFill>
          <a:blip r:embed="rId3"/>
          <a:stretch>
            <a:fillRect/>
          </a:stretch>
        </p:blipFill>
        <p:spPr>
          <a:xfrm>
            <a:off x="1764083" y="3284874"/>
            <a:ext cx="5788868" cy="2668627"/>
          </a:xfrm>
          <a:prstGeom prst="rect">
            <a:avLst/>
          </a:prstGeom>
        </p:spPr>
      </p:pic>
    </p:spTree>
    <p:extLst>
      <p:ext uri="{BB962C8B-B14F-4D97-AF65-F5344CB8AC3E}">
        <p14:creationId xmlns:p14="http://schemas.microsoft.com/office/powerpoint/2010/main" val="147158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Speaker Listener Module.</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Ground language in learned representations.</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Grounding Representation for Communication with Autoencoders</a:t>
            </a:r>
          </a:p>
        </p:txBody>
      </p:sp>
      <p:sp>
        <p:nvSpPr>
          <p:cNvPr id="4" name="矩形 3">
            <a:extLst>
              <a:ext uri="{FF2B5EF4-FFF2-40B4-BE49-F238E27FC236}">
                <a16:creationId xmlns:a16="http://schemas.microsoft.com/office/drawing/2014/main" id="{84ED39A0-ECDB-4B45-9A34-182B84D7FB2B}"/>
              </a:ext>
            </a:extLst>
          </p:cNvPr>
          <p:cNvSpPr/>
          <p:nvPr/>
        </p:nvSpPr>
        <p:spPr>
          <a:xfrm>
            <a:off x="98583" y="5953501"/>
            <a:ext cx="8939463" cy="369332"/>
          </a:xfrm>
          <a:prstGeom prst="rect">
            <a:avLst/>
          </a:prstGeom>
        </p:spPr>
        <p:txBody>
          <a:bodyPr wrap="square">
            <a:spAutoFit/>
          </a:bodyPr>
          <a:lstStyle/>
          <a:p>
            <a:r>
              <a:rPr lang="en-US" altLang="zh-CN" dirty="0"/>
              <a:t>Toru Lin. Learning to Ground Multi-Agent Communication with Autoencoders. NIPS-21.</a:t>
            </a:r>
            <a:endParaRPr lang="zh-CN" altLang="en-US" dirty="0"/>
          </a:p>
        </p:txBody>
      </p:sp>
      <p:pic>
        <p:nvPicPr>
          <p:cNvPr id="6" name="图片 5">
            <a:extLst>
              <a:ext uri="{FF2B5EF4-FFF2-40B4-BE49-F238E27FC236}">
                <a16:creationId xmlns:a16="http://schemas.microsoft.com/office/drawing/2014/main" id="{575A7EF5-73DE-48D4-A0DE-33CADC43EAC5}"/>
              </a:ext>
            </a:extLst>
          </p:cNvPr>
          <p:cNvPicPr>
            <a:picLocks noChangeAspect="1"/>
          </p:cNvPicPr>
          <p:nvPr/>
        </p:nvPicPr>
        <p:blipFill>
          <a:blip r:embed="rId3"/>
          <a:stretch>
            <a:fillRect/>
          </a:stretch>
        </p:blipFill>
        <p:spPr>
          <a:xfrm>
            <a:off x="1603670" y="3606186"/>
            <a:ext cx="5929290" cy="2347315"/>
          </a:xfrm>
          <a:prstGeom prst="rect">
            <a:avLst/>
          </a:prstGeom>
        </p:spPr>
      </p:pic>
    </p:spTree>
    <p:extLst>
      <p:ext uri="{BB962C8B-B14F-4D97-AF65-F5344CB8AC3E}">
        <p14:creationId xmlns:p14="http://schemas.microsoft.com/office/powerpoint/2010/main" val="3928963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Local &amp; Global Coordination</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Interactions of agents are time-varying and the environment is non-stationary.</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Coordinated Policy Optimization</a:t>
            </a:r>
          </a:p>
        </p:txBody>
      </p:sp>
      <p:sp>
        <p:nvSpPr>
          <p:cNvPr id="4" name="矩形 3">
            <a:extLst>
              <a:ext uri="{FF2B5EF4-FFF2-40B4-BE49-F238E27FC236}">
                <a16:creationId xmlns:a16="http://schemas.microsoft.com/office/drawing/2014/main" id="{84ED39A0-ECDB-4B45-9A34-182B84D7FB2B}"/>
              </a:ext>
            </a:extLst>
          </p:cNvPr>
          <p:cNvSpPr/>
          <p:nvPr/>
        </p:nvSpPr>
        <p:spPr>
          <a:xfrm>
            <a:off x="98583" y="5953501"/>
            <a:ext cx="8939463" cy="646331"/>
          </a:xfrm>
          <a:prstGeom prst="rect">
            <a:avLst/>
          </a:prstGeom>
        </p:spPr>
        <p:txBody>
          <a:bodyPr wrap="square">
            <a:spAutoFit/>
          </a:bodyPr>
          <a:lstStyle/>
          <a:p>
            <a:r>
              <a:rPr lang="en-US" altLang="zh-CN" dirty="0" err="1"/>
              <a:t>Zhenghao</a:t>
            </a:r>
            <a:r>
              <a:rPr lang="en-US" altLang="zh-CN" dirty="0"/>
              <a:t> Peng. Learning to Simulate Self-Driven Particles System with Coordinated Policy Optimization. NIPS-21.</a:t>
            </a:r>
            <a:endParaRPr lang="zh-CN" altLang="en-US" dirty="0"/>
          </a:p>
        </p:txBody>
      </p:sp>
      <p:pic>
        <p:nvPicPr>
          <p:cNvPr id="5" name="图片 4">
            <a:extLst>
              <a:ext uri="{FF2B5EF4-FFF2-40B4-BE49-F238E27FC236}">
                <a16:creationId xmlns:a16="http://schemas.microsoft.com/office/drawing/2014/main" id="{3EA6747E-473A-4AA1-839C-8811054CD01D}"/>
              </a:ext>
            </a:extLst>
          </p:cNvPr>
          <p:cNvPicPr>
            <a:picLocks noChangeAspect="1"/>
          </p:cNvPicPr>
          <p:nvPr/>
        </p:nvPicPr>
        <p:blipFill>
          <a:blip r:embed="rId3"/>
          <a:stretch>
            <a:fillRect/>
          </a:stretch>
        </p:blipFill>
        <p:spPr>
          <a:xfrm>
            <a:off x="2233768" y="3429000"/>
            <a:ext cx="4676463" cy="2496843"/>
          </a:xfrm>
          <a:prstGeom prst="rect">
            <a:avLst/>
          </a:prstGeom>
        </p:spPr>
      </p:pic>
    </p:spTree>
    <p:extLst>
      <p:ext uri="{BB962C8B-B14F-4D97-AF65-F5344CB8AC3E}">
        <p14:creationId xmlns:p14="http://schemas.microsoft.com/office/powerpoint/2010/main" val="301519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Optimal Transport</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Interpret cooperative communication as a problem of optimal transport.</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Cooperative communication as a problem of optimal transport</a:t>
            </a:r>
          </a:p>
          <a:p>
            <a:pPr marL="673100" lvl="1" indent="-457200"/>
            <a:r>
              <a:rPr lang="en-US" altLang="zh-CN" dirty="0">
                <a:solidFill>
                  <a:schemeClr val="tx1"/>
                </a:solidFill>
                <a:latin typeface="Times New Roman" panose="02020603050405020304" pitchFamily="18" charset="0"/>
                <a:ea typeface="宋体" panose="02010600030101010101" pitchFamily="2" charset="-122"/>
              </a:rPr>
              <a:t>the teacher selects data and the learner draws inferences based on those data.</a:t>
            </a:r>
          </a:p>
          <a:p>
            <a:pPr marL="673100" lvl="1" indent="-457200"/>
            <a:r>
              <a:rPr lang="en-US" altLang="zh-CN" dirty="0">
                <a:solidFill>
                  <a:schemeClr val="tx1"/>
                </a:solidFill>
                <a:latin typeface="Times New Roman" panose="02020603050405020304" pitchFamily="18" charset="0"/>
              </a:rPr>
              <a:t>Optimal transport provides a mathematical framework for formalizing movement of one distribution to another, and therefore a framework for modeling communication.</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84ED39A0-ECDB-4B45-9A34-182B84D7FB2B}"/>
              </a:ext>
            </a:extLst>
          </p:cNvPr>
          <p:cNvSpPr/>
          <p:nvPr/>
        </p:nvSpPr>
        <p:spPr>
          <a:xfrm>
            <a:off x="98583" y="5953501"/>
            <a:ext cx="8939463" cy="369332"/>
          </a:xfrm>
          <a:prstGeom prst="rect">
            <a:avLst/>
          </a:prstGeom>
        </p:spPr>
        <p:txBody>
          <a:bodyPr wrap="square">
            <a:spAutoFit/>
          </a:bodyPr>
          <a:lstStyle/>
          <a:p>
            <a:r>
              <a:rPr lang="en-US" altLang="zh-CN" dirty="0" err="1"/>
              <a:t>PeiWang</a:t>
            </a:r>
            <a:r>
              <a:rPr lang="en-US" altLang="zh-CN" dirty="0"/>
              <a:t>. A mathematical theory of cooperative communication. NIPS-20.</a:t>
            </a:r>
            <a:endParaRPr lang="zh-CN" altLang="en-US" dirty="0"/>
          </a:p>
        </p:txBody>
      </p:sp>
      <p:pic>
        <p:nvPicPr>
          <p:cNvPr id="6" name="图片 5">
            <a:extLst>
              <a:ext uri="{FF2B5EF4-FFF2-40B4-BE49-F238E27FC236}">
                <a16:creationId xmlns:a16="http://schemas.microsoft.com/office/drawing/2014/main" id="{8BE80D51-3825-4F00-BF50-9E91583D6264}"/>
              </a:ext>
            </a:extLst>
          </p:cNvPr>
          <p:cNvPicPr>
            <a:picLocks noChangeAspect="1"/>
          </p:cNvPicPr>
          <p:nvPr/>
        </p:nvPicPr>
        <p:blipFill>
          <a:blip r:embed="rId3"/>
          <a:stretch>
            <a:fillRect/>
          </a:stretch>
        </p:blipFill>
        <p:spPr>
          <a:xfrm>
            <a:off x="551602" y="5100377"/>
            <a:ext cx="3400000" cy="628571"/>
          </a:xfrm>
          <a:prstGeom prst="rect">
            <a:avLst/>
          </a:prstGeom>
        </p:spPr>
      </p:pic>
      <p:pic>
        <p:nvPicPr>
          <p:cNvPr id="7" name="图片 6">
            <a:extLst>
              <a:ext uri="{FF2B5EF4-FFF2-40B4-BE49-F238E27FC236}">
                <a16:creationId xmlns:a16="http://schemas.microsoft.com/office/drawing/2014/main" id="{AC5F1A65-D26B-44AB-8E8E-FE0FE87589E5}"/>
              </a:ext>
            </a:extLst>
          </p:cNvPr>
          <p:cNvPicPr>
            <a:picLocks noChangeAspect="1"/>
          </p:cNvPicPr>
          <p:nvPr/>
        </p:nvPicPr>
        <p:blipFill>
          <a:blip r:embed="rId4"/>
          <a:stretch>
            <a:fillRect/>
          </a:stretch>
        </p:blipFill>
        <p:spPr>
          <a:xfrm>
            <a:off x="3746385" y="5049105"/>
            <a:ext cx="5019048" cy="504762"/>
          </a:xfrm>
          <a:prstGeom prst="rect">
            <a:avLst/>
          </a:prstGeom>
        </p:spPr>
      </p:pic>
    </p:spTree>
    <p:extLst>
      <p:ext uri="{BB962C8B-B14F-4D97-AF65-F5344CB8AC3E}">
        <p14:creationId xmlns:p14="http://schemas.microsoft.com/office/powerpoint/2010/main" val="1884939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Causal Effect</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Humans would use their prior knowledge to</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 choose whom to communicate with.</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Individually Inferred </a:t>
            </a:r>
            <a:br>
              <a:rPr lang="en-US" altLang="zh-CN" dirty="0">
                <a:solidFill>
                  <a:schemeClr val="tx1"/>
                </a:solidFill>
                <a:latin typeface="Times New Roman" panose="02020603050405020304" pitchFamily="18" charset="0"/>
                <a:ea typeface="宋体" panose="02010600030101010101" pitchFamily="2" charset="-122"/>
              </a:rPr>
            </a:br>
            <a:r>
              <a:rPr lang="en-US" altLang="zh-CN" dirty="0">
                <a:solidFill>
                  <a:schemeClr val="tx1"/>
                </a:solidFill>
                <a:latin typeface="Times New Roman" panose="02020603050405020304" pitchFamily="18" charset="0"/>
                <a:ea typeface="宋体" panose="02010600030101010101" pitchFamily="2" charset="-122"/>
              </a:rPr>
              <a:t>Communication</a:t>
            </a:r>
          </a:p>
          <a:p>
            <a:pPr marL="673100" lvl="1" indent="-457200"/>
            <a:r>
              <a:rPr lang="en-US" altLang="zh-CN" dirty="0">
                <a:solidFill>
                  <a:schemeClr val="tx1"/>
                </a:solidFill>
                <a:latin typeface="Times New Roman" panose="02020603050405020304" pitchFamily="18" charset="0"/>
              </a:rPr>
              <a:t>The influence of one agent on the other is</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captured by the </a:t>
            </a:r>
            <a:r>
              <a:rPr lang="en-US" altLang="zh-CN" dirty="0">
                <a:solidFill>
                  <a:srgbClr val="FF0000"/>
                </a:solidFill>
                <a:latin typeface="Times New Roman" panose="02020603050405020304" pitchFamily="18" charset="0"/>
              </a:rPr>
              <a:t>causal effect </a:t>
            </a:r>
            <a:r>
              <a:rPr lang="en-US" altLang="zh-CN" dirty="0">
                <a:solidFill>
                  <a:schemeClr val="tx1"/>
                </a:solidFill>
                <a:latin typeface="Times New Roman" panose="02020603050405020304" pitchFamily="18" charset="0"/>
              </a:rPr>
              <a:t>of the agent’s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action on the other’s policy. For any agent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that can cause drastic change to the other’s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policy, that agent is considered as relevant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and influential.</a:t>
            </a:r>
          </a:p>
        </p:txBody>
      </p:sp>
      <p:sp>
        <p:nvSpPr>
          <p:cNvPr id="4" name="矩形 3">
            <a:extLst>
              <a:ext uri="{FF2B5EF4-FFF2-40B4-BE49-F238E27FC236}">
                <a16:creationId xmlns:a16="http://schemas.microsoft.com/office/drawing/2014/main" id="{84ED39A0-ECDB-4B45-9A34-182B84D7FB2B}"/>
              </a:ext>
            </a:extLst>
          </p:cNvPr>
          <p:cNvSpPr/>
          <p:nvPr/>
        </p:nvSpPr>
        <p:spPr>
          <a:xfrm>
            <a:off x="98583" y="5953501"/>
            <a:ext cx="8939463" cy="646331"/>
          </a:xfrm>
          <a:prstGeom prst="rect">
            <a:avLst/>
          </a:prstGeom>
        </p:spPr>
        <p:txBody>
          <a:bodyPr wrap="square">
            <a:spAutoFit/>
          </a:bodyPr>
          <a:lstStyle/>
          <a:p>
            <a:r>
              <a:rPr lang="en-US" altLang="zh-CN" dirty="0" err="1"/>
              <a:t>Ziluo</a:t>
            </a:r>
            <a:r>
              <a:rPr lang="en-US" altLang="zh-CN" dirty="0"/>
              <a:t> Ding </a:t>
            </a:r>
            <a:r>
              <a:rPr lang="en-US" altLang="zh-CN" dirty="0" err="1"/>
              <a:t>Tiejun</a:t>
            </a:r>
            <a:r>
              <a:rPr lang="en-US" altLang="zh-CN" dirty="0"/>
              <a:t> Huang </a:t>
            </a:r>
            <a:r>
              <a:rPr lang="en-US" altLang="zh-CN" dirty="0" err="1"/>
              <a:t>Zongqing</a:t>
            </a:r>
            <a:r>
              <a:rPr lang="en-US" altLang="zh-CN" dirty="0"/>
              <a:t> Lu. Learning Individually Inferred Communication for Multi-Agent Cooperation. NIPS-20.</a:t>
            </a:r>
            <a:endParaRPr lang="zh-CN" altLang="en-US" dirty="0"/>
          </a:p>
        </p:txBody>
      </p:sp>
      <p:pic>
        <p:nvPicPr>
          <p:cNvPr id="5" name="图片 4">
            <a:extLst>
              <a:ext uri="{FF2B5EF4-FFF2-40B4-BE49-F238E27FC236}">
                <a16:creationId xmlns:a16="http://schemas.microsoft.com/office/drawing/2014/main" id="{75F38206-09F2-44A5-BEE2-FC59485CACC8}"/>
              </a:ext>
            </a:extLst>
          </p:cNvPr>
          <p:cNvPicPr>
            <a:picLocks noChangeAspect="1"/>
          </p:cNvPicPr>
          <p:nvPr/>
        </p:nvPicPr>
        <p:blipFill>
          <a:blip r:embed="rId3"/>
          <a:stretch>
            <a:fillRect/>
          </a:stretch>
        </p:blipFill>
        <p:spPr>
          <a:xfrm>
            <a:off x="5441853" y="2300993"/>
            <a:ext cx="3487517" cy="3158507"/>
          </a:xfrm>
          <a:prstGeom prst="rect">
            <a:avLst/>
          </a:prstGeom>
        </p:spPr>
      </p:pic>
      <p:pic>
        <p:nvPicPr>
          <p:cNvPr id="8" name="图片 7">
            <a:extLst>
              <a:ext uri="{FF2B5EF4-FFF2-40B4-BE49-F238E27FC236}">
                <a16:creationId xmlns:a16="http://schemas.microsoft.com/office/drawing/2014/main" id="{AC7A8C6C-F938-4CFC-8EAB-1719BA3A0B4D}"/>
              </a:ext>
            </a:extLst>
          </p:cNvPr>
          <p:cNvPicPr>
            <a:picLocks noChangeAspect="1"/>
          </p:cNvPicPr>
          <p:nvPr/>
        </p:nvPicPr>
        <p:blipFill>
          <a:blip r:embed="rId4"/>
          <a:stretch>
            <a:fillRect/>
          </a:stretch>
        </p:blipFill>
        <p:spPr>
          <a:xfrm>
            <a:off x="4572000" y="5486137"/>
            <a:ext cx="4090736" cy="512869"/>
          </a:xfrm>
          <a:prstGeom prst="rect">
            <a:avLst/>
          </a:prstGeom>
        </p:spPr>
      </p:pic>
    </p:spTree>
    <p:extLst>
      <p:ext uri="{BB962C8B-B14F-4D97-AF65-F5344CB8AC3E}">
        <p14:creationId xmlns:p14="http://schemas.microsoft.com/office/powerpoint/2010/main" val="3829957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889000" y="1524000"/>
            <a:ext cx="8112156" cy="4964668"/>
          </a:xfrm>
        </p:spPr>
        <p:txBody>
          <a:bodyPr/>
          <a:lstStyle/>
          <a:p>
            <a:pPr>
              <a:lnSpc>
                <a:spcPts val="4000"/>
              </a:lnSpc>
              <a:buFont typeface="Wingdings" panose="05000000000000000000" pitchFamily="2" charset="2"/>
              <a:buChar char="Ø"/>
            </a:pPr>
            <a:r>
              <a:rPr lang="zh-CN" altLang="en-US" sz="3600" dirty="0">
                <a:solidFill>
                  <a:srgbClr val="FF0000"/>
                </a:solidFill>
              </a:rPr>
              <a:t>背景介绍</a:t>
            </a:r>
            <a:endParaRPr lang="en-US" altLang="zh-CN" sz="3600" dirty="0">
              <a:solidFill>
                <a:srgbClr val="FF0000"/>
              </a:solidFill>
            </a:endParaRPr>
          </a:p>
          <a:p>
            <a:pPr>
              <a:lnSpc>
                <a:spcPts val="4000"/>
              </a:lnSpc>
              <a:buFont typeface="Wingdings" panose="05000000000000000000" pitchFamily="2" charset="2"/>
              <a:buChar char="Ø"/>
            </a:pPr>
            <a:r>
              <a:rPr lang="zh-CN" altLang="en-US" sz="3600" dirty="0"/>
              <a:t>相关工作</a:t>
            </a:r>
            <a:endParaRPr lang="en-US" altLang="zh-CN" sz="3600" dirty="0"/>
          </a:p>
          <a:p>
            <a:pPr>
              <a:lnSpc>
                <a:spcPts val="4000"/>
              </a:lnSpc>
              <a:buFont typeface="Wingdings" panose="05000000000000000000" pitchFamily="2" charset="2"/>
              <a:buChar char="Ø"/>
            </a:pPr>
            <a:r>
              <a:rPr sz="3600" dirty="0"/>
              <a:t>目前思路</a:t>
            </a:r>
          </a:p>
        </p:txBody>
      </p:sp>
      <p:sp>
        <p:nvSpPr>
          <p:cNvPr id="3" name="Title 2"/>
          <p:cNvSpPr>
            <a:spLocks noGrp="1"/>
          </p:cNvSpPr>
          <p:nvPr>
            <p:ph type="title"/>
          </p:nvPr>
        </p:nvSpPr>
        <p:spPr/>
        <p:txBody>
          <a:bodyPr/>
          <a:lstStyle/>
          <a:p>
            <a:r>
              <a:rPr lang="zh-CN" altLang="en-US" dirty="0"/>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Attentive Reasoning</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learning which communicated information is beneficial for each agent’s decision-making process remains a challenging task.</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Structured Attentive </a:t>
            </a:r>
            <a:br>
              <a:rPr lang="en-US" altLang="zh-CN" dirty="0">
                <a:solidFill>
                  <a:schemeClr val="tx1"/>
                </a:solidFill>
                <a:latin typeface="Times New Roman" panose="02020603050405020304" pitchFamily="18" charset="0"/>
                <a:ea typeface="宋体" panose="02010600030101010101" pitchFamily="2" charset="-122"/>
              </a:rPr>
            </a:br>
            <a:r>
              <a:rPr lang="en-US" altLang="zh-CN" dirty="0">
                <a:solidFill>
                  <a:schemeClr val="tx1"/>
                </a:solidFill>
                <a:latin typeface="Times New Roman" panose="02020603050405020304" pitchFamily="18" charset="0"/>
                <a:ea typeface="宋体" panose="02010600030101010101" pitchFamily="2" charset="-122"/>
              </a:rPr>
              <a:t>Reasoning Network</a:t>
            </a:r>
          </a:p>
          <a:p>
            <a:pPr marL="673100" lvl="1" indent="-457200"/>
            <a:r>
              <a:rPr lang="en-US" altLang="zh-CN" dirty="0">
                <a:solidFill>
                  <a:schemeClr val="tx1"/>
                </a:solidFill>
                <a:latin typeface="Times New Roman" panose="02020603050405020304" pitchFamily="18" charset="0"/>
              </a:rPr>
              <a:t>Thought Unit: encodes its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local observations into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appropriate representations</a:t>
            </a:r>
          </a:p>
          <a:p>
            <a:pPr marL="673100" lvl="1" indent="-457200"/>
            <a:r>
              <a:rPr lang="en-US" altLang="zh-CN" dirty="0">
                <a:solidFill>
                  <a:schemeClr val="tx1"/>
                </a:solidFill>
                <a:latin typeface="Times New Roman" panose="02020603050405020304" pitchFamily="18" charset="0"/>
              </a:rPr>
              <a:t>Question Unit: generate the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importance of all information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communicated</a:t>
            </a:r>
          </a:p>
          <a:p>
            <a:pPr marL="673100" lvl="1" indent="-457200"/>
            <a:r>
              <a:rPr lang="en-US" altLang="zh-CN" dirty="0">
                <a:solidFill>
                  <a:schemeClr val="tx1"/>
                </a:solidFill>
                <a:latin typeface="Times New Roman" panose="02020603050405020304" pitchFamily="18" charset="0"/>
              </a:rPr>
              <a:t>Memory Unit &amp; Action Unit</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84ED39A0-ECDB-4B45-9A34-182B84D7FB2B}"/>
              </a:ext>
            </a:extLst>
          </p:cNvPr>
          <p:cNvSpPr/>
          <p:nvPr/>
        </p:nvSpPr>
        <p:spPr>
          <a:xfrm>
            <a:off x="98583" y="5953501"/>
            <a:ext cx="8939463" cy="646331"/>
          </a:xfrm>
          <a:prstGeom prst="rect">
            <a:avLst/>
          </a:prstGeom>
        </p:spPr>
        <p:txBody>
          <a:bodyPr wrap="square">
            <a:spAutoFit/>
          </a:bodyPr>
          <a:lstStyle/>
          <a:p>
            <a:r>
              <a:rPr lang="en-US" altLang="zh-CN" dirty="0"/>
              <a:t>Murtaza </a:t>
            </a:r>
            <a:r>
              <a:rPr lang="en-US" altLang="zh-CN" dirty="0" err="1"/>
              <a:t>Rangwala</a:t>
            </a:r>
            <a:r>
              <a:rPr lang="en-US" altLang="zh-CN" dirty="0"/>
              <a:t>. Learning Multi-Agent Communication through Structured Attentive Reasoning. NIPS-20.</a:t>
            </a:r>
            <a:endParaRPr lang="zh-CN" altLang="en-US" dirty="0"/>
          </a:p>
        </p:txBody>
      </p:sp>
      <p:pic>
        <p:nvPicPr>
          <p:cNvPr id="6" name="图片 5">
            <a:extLst>
              <a:ext uri="{FF2B5EF4-FFF2-40B4-BE49-F238E27FC236}">
                <a16:creationId xmlns:a16="http://schemas.microsoft.com/office/drawing/2014/main" id="{E36B2014-6377-496C-8C7B-0AD75FBEF13A}"/>
              </a:ext>
            </a:extLst>
          </p:cNvPr>
          <p:cNvPicPr>
            <a:picLocks noChangeAspect="1"/>
          </p:cNvPicPr>
          <p:nvPr/>
        </p:nvPicPr>
        <p:blipFill>
          <a:blip r:embed="rId3"/>
          <a:stretch>
            <a:fillRect/>
          </a:stretch>
        </p:blipFill>
        <p:spPr>
          <a:xfrm>
            <a:off x="4259178" y="3116957"/>
            <a:ext cx="3657600" cy="2922472"/>
          </a:xfrm>
          <a:prstGeom prst="rect">
            <a:avLst/>
          </a:prstGeom>
        </p:spPr>
      </p:pic>
    </p:spTree>
    <p:extLst>
      <p:ext uri="{BB962C8B-B14F-4D97-AF65-F5344CB8AC3E}">
        <p14:creationId xmlns:p14="http://schemas.microsoft.com/office/powerpoint/2010/main" val="3087468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Programmatic Communication Policies</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Inferring communication structures that can solve cooperative multi-agent planning problems while minimizing the amount of communication.</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err="1">
                <a:solidFill>
                  <a:schemeClr val="tx1"/>
                </a:solidFill>
                <a:latin typeface="Times New Roman" panose="02020603050405020304" pitchFamily="18" charset="0"/>
                <a:ea typeface="宋体" panose="02010600030101010101" pitchFamily="2" charset="-122"/>
              </a:rPr>
              <a:t>Neurosymbolic</a:t>
            </a:r>
            <a:r>
              <a:rPr lang="en-US" altLang="zh-CN" dirty="0">
                <a:solidFill>
                  <a:schemeClr val="tx1"/>
                </a:solidFill>
                <a:latin typeface="Times New Roman" panose="02020603050405020304" pitchFamily="18" charset="0"/>
                <a:ea typeface="宋体" panose="02010600030101010101" pitchFamily="2" charset="-122"/>
              </a:rPr>
              <a:t> Transformer Policies</a:t>
            </a:r>
          </a:p>
          <a:p>
            <a:pPr marL="673100" lvl="1" indent="-457200"/>
            <a:r>
              <a:rPr lang="en-US" altLang="zh-CN" dirty="0">
                <a:solidFill>
                  <a:schemeClr val="tx1"/>
                </a:solidFill>
                <a:latin typeface="Times New Roman" panose="02020603050405020304" pitchFamily="18" charset="0"/>
              </a:rPr>
              <a:t>Oracle Policy: based on the transformer architecture</a:t>
            </a:r>
          </a:p>
          <a:p>
            <a:pPr marL="673100" lvl="1" indent="-457200"/>
            <a:r>
              <a:rPr lang="en-US" altLang="zh-CN" dirty="0">
                <a:solidFill>
                  <a:schemeClr val="tx1"/>
                </a:solidFill>
                <a:latin typeface="Times New Roman" panose="02020603050405020304" pitchFamily="18" charset="0"/>
              </a:rPr>
              <a:t>Programmatic Communication Policies: </a:t>
            </a:r>
          </a:p>
          <a:p>
            <a:pPr marL="673100" lvl="1" indent="-457200"/>
            <a:endParaRPr lang="en-US" altLang="zh-CN" dirty="0">
              <a:solidFill>
                <a:schemeClr val="tx1"/>
              </a:solidFill>
              <a:latin typeface="Times New Roman" panose="02020603050405020304" pitchFamily="18" charset="0"/>
              <a:ea typeface="宋体" panose="02010600030101010101" pitchFamily="2" charset="-122"/>
            </a:endParaRP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a typeface="宋体" panose="02010600030101010101" pitchFamily="2" charset="-122"/>
            </a:endParaRPr>
          </a:p>
          <a:p>
            <a:pPr marL="673100" lvl="1" indent="-457200"/>
            <a:r>
              <a:rPr lang="en-US" altLang="zh-CN" dirty="0">
                <a:solidFill>
                  <a:schemeClr val="tx1"/>
                </a:solidFill>
                <a:latin typeface="Times New Roman" panose="02020603050405020304" pitchFamily="18" charset="0"/>
              </a:rPr>
              <a:t>Combined Transformer &amp; Programmatic Communication Policies:</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84ED39A0-ECDB-4B45-9A34-182B84D7FB2B}"/>
              </a:ext>
            </a:extLst>
          </p:cNvPr>
          <p:cNvSpPr/>
          <p:nvPr/>
        </p:nvSpPr>
        <p:spPr>
          <a:xfrm>
            <a:off x="98584" y="6282008"/>
            <a:ext cx="8939463" cy="369332"/>
          </a:xfrm>
          <a:prstGeom prst="rect">
            <a:avLst/>
          </a:prstGeom>
        </p:spPr>
        <p:txBody>
          <a:bodyPr wrap="square">
            <a:spAutoFit/>
          </a:bodyPr>
          <a:lstStyle/>
          <a:p>
            <a:r>
              <a:rPr lang="en-US" altLang="zh-CN" dirty="0" err="1"/>
              <a:t>Jeevana</a:t>
            </a:r>
            <a:r>
              <a:rPr lang="en-US" altLang="zh-CN" dirty="0"/>
              <a:t> Priya Inala. </a:t>
            </a:r>
            <a:r>
              <a:rPr lang="en-US" altLang="zh-CN" dirty="0" err="1"/>
              <a:t>Neurosymbolic</a:t>
            </a:r>
            <a:r>
              <a:rPr lang="en-US" altLang="zh-CN" dirty="0"/>
              <a:t> Transformers for Multi-Agent Communication. NIPS-20.</a:t>
            </a:r>
            <a:endParaRPr lang="zh-CN" altLang="en-US" dirty="0"/>
          </a:p>
        </p:txBody>
      </p:sp>
      <p:pic>
        <p:nvPicPr>
          <p:cNvPr id="5" name="图片 4">
            <a:extLst>
              <a:ext uri="{FF2B5EF4-FFF2-40B4-BE49-F238E27FC236}">
                <a16:creationId xmlns:a16="http://schemas.microsoft.com/office/drawing/2014/main" id="{5819DEA3-C265-4295-B3DD-D7D2AACDA876}"/>
              </a:ext>
            </a:extLst>
          </p:cNvPr>
          <p:cNvPicPr>
            <a:picLocks noChangeAspect="1"/>
          </p:cNvPicPr>
          <p:nvPr/>
        </p:nvPicPr>
        <p:blipFill>
          <a:blip r:embed="rId3"/>
          <a:stretch>
            <a:fillRect/>
          </a:stretch>
        </p:blipFill>
        <p:spPr>
          <a:xfrm>
            <a:off x="2201648" y="4366498"/>
            <a:ext cx="4733333" cy="409524"/>
          </a:xfrm>
          <a:prstGeom prst="rect">
            <a:avLst/>
          </a:prstGeom>
        </p:spPr>
      </p:pic>
      <p:pic>
        <p:nvPicPr>
          <p:cNvPr id="7" name="图片 6">
            <a:extLst>
              <a:ext uri="{FF2B5EF4-FFF2-40B4-BE49-F238E27FC236}">
                <a16:creationId xmlns:a16="http://schemas.microsoft.com/office/drawing/2014/main" id="{1FBBBB4B-2B98-4182-87B0-2B5D3B4D3693}"/>
              </a:ext>
            </a:extLst>
          </p:cNvPr>
          <p:cNvPicPr>
            <a:picLocks noChangeAspect="1"/>
          </p:cNvPicPr>
          <p:nvPr/>
        </p:nvPicPr>
        <p:blipFill>
          <a:blip r:embed="rId4"/>
          <a:stretch>
            <a:fillRect/>
          </a:stretch>
        </p:blipFill>
        <p:spPr>
          <a:xfrm>
            <a:off x="2077838" y="4943301"/>
            <a:ext cx="4980952" cy="390476"/>
          </a:xfrm>
          <a:prstGeom prst="rect">
            <a:avLst/>
          </a:prstGeom>
        </p:spPr>
      </p:pic>
      <p:pic>
        <p:nvPicPr>
          <p:cNvPr id="8" name="图片 7">
            <a:extLst>
              <a:ext uri="{FF2B5EF4-FFF2-40B4-BE49-F238E27FC236}">
                <a16:creationId xmlns:a16="http://schemas.microsoft.com/office/drawing/2014/main" id="{5C6C788D-A437-4423-87EE-63444425D6D7}"/>
              </a:ext>
            </a:extLst>
          </p:cNvPr>
          <p:cNvPicPr>
            <a:picLocks noChangeAspect="1"/>
          </p:cNvPicPr>
          <p:nvPr/>
        </p:nvPicPr>
        <p:blipFill>
          <a:blip r:embed="rId5"/>
          <a:stretch>
            <a:fillRect/>
          </a:stretch>
        </p:blipFill>
        <p:spPr>
          <a:xfrm>
            <a:off x="2540320" y="5606758"/>
            <a:ext cx="4055988" cy="497377"/>
          </a:xfrm>
          <a:prstGeom prst="rect">
            <a:avLst/>
          </a:prstGeom>
        </p:spPr>
      </p:pic>
    </p:spTree>
    <p:extLst>
      <p:ext uri="{BB962C8B-B14F-4D97-AF65-F5344CB8AC3E}">
        <p14:creationId xmlns:p14="http://schemas.microsoft.com/office/powerpoint/2010/main" val="2841014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Temporal Message</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Existing communication schemes often require agents to exchange an excessive number of messages at run-time under a reliable communication channel, which hinders its practicality in many real-world situations.</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Temporal Message Control</a:t>
            </a:r>
          </a:p>
        </p:txBody>
      </p:sp>
      <p:sp>
        <p:nvSpPr>
          <p:cNvPr id="4" name="矩形 3">
            <a:extLst>
              <a:ext uri="{FF2B5EF4-FFF2-40B4-BE49-F238E27FC236}">
                <a16:creationId xmlns:a16="http://schemas.microsoft.com/office/drawing/2014/main" id="{84ED39A0-ECDB-4B45-9A34-182B84D7FB2B}"/>
              </a:ext>
            </a:extLst>
          </p:cNvPr>
          <p:cNvSpPr/>
          <p:nvPr/>
        </p:nvSpPr>
        <p:spPr>
          <a:xfrm>
            <a:off x="98584" y="6282008"/>
            <a:ext cx="8939463" cy="646331"/>
          </a:xfrm>
          <a:prstGeom prst="rect">
            <a:avLst/>
          </a:prstGeom>
        </p:spPr>
        <p:txBody>
          <a:bodyPr wrap="square">
            <a:spAutoFit/>
          </a:bodyPr>
          <a:lstStyle/>
          <a:p>
            <a:r>
              <a:rPr lang="en-US" altLang="zh-CN" dirty="0"/>
              <a:t>Sai Qian Zhang. Succinct and Robust Multi-Agent Communication With Temporal Message Control. NIPS-20.</a:t>
            </a:r>
            <a:endParaRPr lang="zh-CN" altLang="en-US" dirty="0"/>
          </a:p>
        </p:txBody>
      </p:sp>
      <p:pic>
        <p:nvPicPr>
          <p:cNvPr id="6" name="图片 5">
            <a:extLst>
              <a:ext uri="{FF2B5EF4-FFF2-40B4-BE49-F238E27FC236}">
                <a16:creationId xmlns:a16="http://schemas.microsoft.com/office/drawing/2014/main" id="{AABABC02-EDA5-4E40-98C5-5656D8434A4E}"/>
              </a:ext>
            </a:extLst>
          </p:cNvPr>
          <p:cNvPicPr>
            <a:picLocks noChangeAspect="1"/>
          </p:cNvPicPr>
          <p:nvPr/>
        </p:nvPicPr>
        <p:blipFill>
          <a:blip r:embed="rId3"/>
          <a:stretch>
            <a:fillRect/>
          </a:stretch>
        </p:blipFill>
        <p:spPr>
          <a:xfrm>
            <a:off x="726655" y="3810304"/>
            <a:ext cx="7684631" cy="1971221"/>
          </a:xfrm>
          <a:prstGeom prst="rect">
            <a:avLst/>
          </a:prstGeom>
        </p:spPr>
      </p:pic>
      <p:pic>
        <p:nvPicPr>
          <p:cNvPr id="9" name="图片 8">
            <a:extLst>
              <a:ext uri="{FF2B5EF4-FFF2-40B4-BE49-F238E27FC236}">
                <a16:creationId xmlns:a16="http://schemas.microsoft.com/office/drawing/2014/main" id="{D3FED289-0B74-475D-BECF-A8F714EBF402}"/>
              </a:ext>
            </a:extLst>
          </p:cNvPr>
          <p:cNvPicPr>
            <a:picLocks noChangeAspect="1"/>
          </p:cNvPicPr>
          <p:nvPr/>
        </p:nvPicPr>
        <p:blipFill>
          <a:blip r:embed="rId4"/>
          <a:stretch>
            <a:fillRect/>
          </a:stretch>
        </p:blipFill>
        <p:spPr>
          <a:xfrm>
            <a:off x="2795395" y="5747896"/>
            <a:ext cx="3726243" cy="608635"/>
          </a:xfrm>
          <a:prstGeom prst="rect">
            <a:avLst/>
          </a:prstGeom>
        </p:spPr>
      </p:pic>
    </p:spTree>
    <p:extLst>
      <p:ext uri="{BB962C8B-B14F-4D97-AF65-F5344CB8AC3E}">
        <p14:creationId xmlns:p14="http://schemas.microsoft.com/office/powerpoint/2010/main" val="13731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889000" y="1524000"/>
            <a:ext cx="8112156" cy="4964668"/>
          </a:xfrm>
        </p:spPr>
        <p:txBody>
          <a:bodyPr/>
          <a:lstStyle/>
          <a:p>
            <a:pPr>
              <a:lnSpc>
                <a:spcPts val="4000"/>
              </a:lnSpc>
              <a:buFont typeface="Wingdings" panose="05000000000000000000" pitchFamily="2" charset="2"/>
              <a:buChar char="Ø"/>
            </a:pPr>
            <a:r>
              <a:rPr lang="zh-CN" altLang="en-US" sz="3600" dirty="0"/>
              <a:t>背景介绍</a:t>
            </a:r>
            <a:endParaRPr lang="en-US" altLang="zh-CN" sz="3600" dirty="0"/>
          </a:p>
          <a:p>
            <a:pPr>
              <a:lnSpc>
                <a:spcPts val="4000"/>
              </a:lnSpc>
              <a:buFont typeface="Wingdings" panose="05000000000000000000" pitchFamily="2" charset="2"/>
              <a:buChar char="Ø"/>
            </a:pPr>
            <a:r>
              <a:rPr lang="zh-CN" altLang="en-US" sz="3600" dirty="0"/>
              <a:t>相关工作</a:t>
            </a:r>
            <a:endParaRPr lang="en-US" altLang="zh-CN" sz="3600" dirty="0"/>
          </a:p>
          <a:p>
            <a:pPr>
              <a:lnSpc>
                <a:spcPts val="4000"/>
              </a:lnSpc>
              <a:buFont typeface="Wingdings" panose="05000000000000000000" pitchFamily="2" charset="2"/>
              <a:buChar char="Ø"/>
            </a:pPr>
            <a:r>
              <a:rPr lang="zh-CN" altLang="en-US" sz="3600" dirty="0">
                <a:solidFill>
                  <a:srgbClr val="FF0000"/>
                </a:solidFill>
              </a:rPr>
              <a:t>目前思路</a:t>
            </a:r>
            <a:endParaRPr lang="en-US" altLang="zh-CN" sz="3600" dirty="0">
              <a:solidFill>
                <a:srgbClr val="FF0000"/>
              </a:solidFill>
            </a:endParaRPr>
          </a:p>
          <a:p>
            <a:pPr marL="0" indent="0">
              <a:lnSpc>
                <a:spcPts val="4000"/>
              </a:lnSpc>
              <a:buFont typeface="Wingdings" panose="05000000000000000000" pitchFamily="2" charset="2"/>
              <a:buNone/>
            </a:pPr>
            <a:endParaRPr lang="en-US" altLang="zh-CN" sz="3600" dirty="0"/>
          </a:p>
        </p:txBody>
      </p:sp>
      <p:sp>
        <p:nvSpPr>
          <p:cNvPr id="3" name="Title 2"/>
          <p:cNvSpPr>
            <a:spLocks noGrp="1"/>
          </p:cNvSpPr>
          <p:nvPr>
            <p:ph type="title"/>
          </p:nvPr>
        </p:nvSpPr>
        <p:spPr/>
        <p:txBody>
          <a:bodyPr/>
          <a:lstStyle/>
          <a:p>
            <a:r>
              <a:rPr lang="zh-CN" altLang="en-US" dirty="0"/>
              <a:t>目录</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目前思路 </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Theory of Mind</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Social Perception</a:t>
            </a:r>
          </a:p>
          <a:p>
            <a:pPr marL="673100" lvl="1" indent="-457200"/>
            <a:r>
              <a:rPr lang="en-US" altLang="zh-CN" dirty="0">
                <a:solidFill>
                  <a:schemeClr val="tx1"/>
                </a:solidFill>
                <a:latin typeface="Times New Roman" panose="02020603050405020304" pitchFamily="18" charset="0"/>
              </a:rPr>
              <a:t>The ability to decode another person’s mental states based on basic behavioral signals.</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Action Observation</a:t>
            </a:r>
          </a:p>
          <a:p>
            <a:pPr marL="673100" lvl="1" indent="-457200"/>
            <a:r>
              <a:rPr lang="en-US" altLang="zh-CN" dirty="0">
                <a:solidFill>
                  <a:schemeClr val="tx1"/>
                </a:solidFill>
                <a:latin typeface="Times New Roman" panose="02020603050405020304" pitchFamily="18" charset="0"/>
              </a:rPr>
              <a:t>The perceiver may try to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understand what the actions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would mean if they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themselves were to perform</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 the same actions.</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Theory of Mind</a:t>
            </a:r>
          </a:p>
          <a:p>
            <a:pPr marL="673100" lvl="1" indent="-457200"/>
            <a:r>
              <a:rPr lang="en-US" altLang="zh-CN" dirty="0">
                <a:solidFill>
                  <a:schemeClr val="tx1"/>
                </a:solidFill>
                <a:latin typeface="Times New Roman" panose="02020603050405020304" pitchFamily="18" charset="0"/>
              </a:rPr>
              <a:t>The ability to infer other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persons’ mental states and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emotions.</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84ED39A0-ECDB-4B45-9A34-182B84D7FB2B}"/>
              </a:ext>
            </a:extLst>
          </p:cNvPr>
          <p:cNvSpPr/>
          <p:nvPr/>
        </p:nvSpPr>
        <p:spPr>
          <a:xfrm>
            <a:off x="98584" y="6282008"/>
            <a:ext cx="8939463" cy="646331"/>
          </a:xfrm>
          <a:prstGeom prst="rect">
            <a:avLst/>
          </a:prstGeom>
        </p:spPr>
        <p:txBody>
          <a:bodyPr wrap="square">
            <a:spAutoFit/>
          </a:bodyPr>
          <a:lstStyle/>
          <a:p>
            <a:r>
              <a:rPr lang="en-US" altLang="zh-CN" dirty="0"/>
              <a:t>Daniel Y.-J. Yang. An integrative neural model of social perception, action observation, and theory of mind. Neuroscience and Biobehavioral Reviews.</a:t>
            </a:r>
            <a:endParaRPr lang="zh-CN" altLang="en-US" dirty="0"/>
          </a:p>
        </p:txBody>
      </p:sp>
      <p:pic>
        <p:nvPicPr>
          <p:cNvPr id="5" name="图片 4">
            <a:extLst>
              <a:ext uri="{FF2B5EF4-FFF2-40B4-BE49-F238E27FC236}">
                <a16:creationId xmlns:a16="http://schemas.microsoft.com/office/drawing/2014/main" id="{499370B5-B3D9-44BA-9BA4-F3ED94A6B925}"/>
              </a:ext>
            </a:extLst>
          </p:cNvPr>
          <p:cNvPicPr>
            <a:picLocks noChangeAspect="1"/>
          </p:cNvPicPr>
          <p:nvPr/>
        </p:nvPicPr>
        <p:blipFill>
          <a:blip r:embed="rId3"/>
          <a:stretch>
            <a:fillRect/>
          </a:stretch>
        </p:blipFill>
        <p:spPr>
          <a:xfrm>
            <a:off x="4226257" y="2933837"/>
            <a:ext cx="4917743" cy="3422682"/>
          </a:xfrm>
          <a:prstGeom prst="rect">
            <a:avLst/>
          </a:prstGeom>
        </p:spPr>
      </p:pic>
    </p:spTree>
    <p:extLst>
      <p:ext uri="{BB962C8B-B14F-4D97-AF65-F5344CB8AC3E}">
        <p14:creationId xmlns:p14="http://schemas.microsoft.com/office/powerpoint/2010/main" val="1513451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目前思路 </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1578006" y="1307454"/>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Theory of Mind</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Forward model for </a:t>
            </a:r>
            <a:br>
              <a:rPr lang="en-US" altLang="zh-CN" dirty="0">
                <a:solidFill>
                  <a:schemeClr val="tx1"/>
                </a:solidFill>
                <a:latin typeface="Times New Roman" panose="02020603050405020304" pitchFamily="18" charset="0"/>
                <a:ea typeface="宋体" panose="02010600030101010101" pitchFamily="2" charset="-122"/>
              </a:rPr>
            </a:br>
            <a:r>
              <a:rPr lang="en-US" altLang="zh-CN" dirty="0">
                <a:solidFill>
                  <a:schemeClr val="tx1"/>
                </a:solidFill>
                <a:latin typeface="Times New Roman" panose="02020603050405020304" pitchFamily="18" charset="0"/>
                <a:ea typeface="宋体" panose="02010600030101010101" pitchFamily="2" charset="-122"/>
              </a:rPr>
              <a:t>interpersonal action </a:t>
            </a:r>
            <a:br>
              <a:rPr lang="en-US" altLang="zh-CN" dirty="0">
                <a:solidFill>
                  <a:schemeClr val="tx1"/>
                </a:solidFill>
                <a:latin typeface="Times New Roman" panose="02020603050405020304" pitchFamily="18" charset="0"/>
                <a:ea typeface="宋体" panose="02010600030101010101" pitchFamily="2" charset="-122"/>
              </a:rPr>
            </a:br>
            <a:r>
              <a:rPr lang="en-US" altLang="zh-CN" dirty="0">
                <a:solidFill>
                  <a:schemeClr val="tx1"/>
                </a:solidFill>
                <a:latin typeface="Times New Roman" panose="02020603050405020304" pitchFamily="18" charset="0"/>
                <a:ea typeface="宋体" panose="02010600030101010101" pitchFamily="2" charset="-122"/>
              </a:rPr>
              <a:t>coordination</a:t>
            </a:r>
          </a:p>
          <a:p>
            <a:pPr marL="673100" lvl="1" indent="-457200"/>
            <a:r>
              <a:rPr lang="en-US" altLang="zh-CN" dirty="0">
                <a:solidFill>
                  <a:schemeClr val="tx1"/>
                </a:solidFill>
                <a:latin typeface="Times New Roman" panose="02020603050405020304" pitchFamily="18" charset="0"/>
              </a:rPr>
              <a:t>Joint action: The demands of social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interaction, such as coordinating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one’s own actions with those of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others.</a:t>
            </a:r>
          </a:p>
          <a:p>
            <a:pPr marL="673100" lvl="1" indent="-457200"/>
            <a:r>
              <a:rPr lang="en-US" altLang="zh-CN" dirty="0">
                <a:solidFill>
                  <a:schemeClr val="tx1"/>
                </a:solidFill>
                <a:latin typeface="Times New Roman" panose="02020603050405020304" pitchFamily="18" charset="0"/>
              </a:rPr>
              <a:t>Abilities: share representations;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predict actions;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integrate predicted effects of own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and others’ actions</a:t>
            </a:r>
          </a:p>
          <a:p>
            <a:pPr marL="673100" lvl="1" indent="-457200"/>
            <a:r>
              <a:rPr lang="en-US" altLang="zh-CN" dirty="0">
                <a:solidFill>
                  <a:schemeClr val="tx1"/>
                </a:solidFill>
                <a:latin typeface="Times New Roman" panose="02020603050405020304" pitchFamily="18" charset="0"/>
                <a:ea typeface="宋体" panose="02010600030101010101" pitchFamily="2" charset="-122"/>
              </a:rPr>
              <a:t>Th</a:t>
            </a:r>
            <a:r>
              <a:rPr lang="en-US" altLang="zh-CN" dirty="0">
                <a:solidFill>
                  <a:schemeClr val="tx1"/>
                </a:solidFill>
                <a:latin typeface="Times New Roman" panose="02020603050405020304" pitchFamily="18" charset="0"/>
              </a:rPr>
              <a:t>ree-layered model: individual;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other’s; joint</a:t>
            </a:r>
          </a:p>
        </p:txBody>
      </p:sp>
      <p:sp>
        <p:nvSpPr>
          <p:cNvPr id="4" name="矩形 3">
            <a:extLst>
              <a:ext uri="{FF2B5EF4-FFF2-40B4-BE49-F238E27FC236}">
                <a16:creationId xmlns:a16="http://schemas.microsoft.com/office/drawing/2014/main" id="{84ED39A0-ECDB-4B45-9A34-182B84D7FB2B}"/>
              </a:ext>
            </a:extLst>
          </p:cNvPr>
          <p:cNvSpPr/>
          <p:nvPr/>
        </p:nvSpPr>
        <p:spPr>
          <a:xfrm>
            <a:off x="98584" y="6282008"/>
            <a:ext cx="8939463" cy="646331"/>
          </a:xfrm>
          <a:prstGeom prst="rect">
            <a:avLst/>
          </a:prstGeom>
        </p:spPr>
        <p:txBody>
          <a:bodyPr wrap="square">
            <a:spAutoFit/>
          </a:bodyPr>
          <a:lstStyle/>
          <a:p>
            <a:r>
              <a:rPr lang="en-US" altLang="zh-CN" dirty="0"/>
              <a:t>Viktor Müller. Interactive brains, social minds: Neural and physiological mechanisms of interpersonal action coordination. Neuroscience and Biobehavioral Reviews.</a:t>
            </a:r>
            <a:endParaRPr lang="zh-CN" altLang="en-US" dirty="0"/>
          </a:p>
        </p:txBody>
      </p:sp>
      <p:pic>
        <p:nvPicPr>
          <p:cNvPr id="6" name="图片 5">
            <a:extLst>
              <a:ext uri="{FF2B5EF4-FFF2-40B4-BE49-F238E27FC236}">
                <a16:creationId xmlns:a16="http://schemas.microsoft.com/office/drawing/2014/main" id="{018CFF72-EAD8-4E46-9874-F0343D7ED71D}"/>
              </a:ext>
            </a:extLst>
          </p:cNvPr>
          <p:cNvPicPr>
            <a:picLocks noChangeAspect="1"/>
          </p:cNvPicPr>
          <p:nvPr/>
        </p:nvPicPr>
        <p:blipFill>
          <a:blip r:embed="rId3"/>
          <a:stretch>
            <a:fillRect/>
          </a:stretch>
        </p:blipFill>
        <p:spPr>
          <a:xfrm>
            <a:off x="4572000" y="1213106"/>
            <a:ext cx="4466047" cy="5186569"/>
          </a:xfrm>
          <a:prstGeom prst="rect">
            <a:avLst/>
          </a:prstGeom>
        </p:spPr>
      </p:pic>
    </p:spTree>
    <p:extLst>
      <p:ext uri="{BB962C8B-B14F-4D97-AF65-F5344CB8AC3E}">
        <p14:creationId xmlns:p14="http://schemas.microsoft.com/office/powerpoint/2010/main" val="1880817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目前思路 </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5" y="1309448"/>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StarCraft Multi-Agent Challenge</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Micromanagement Challenges</a:t>
            </a:r>
          </a:p>
          <a:p>
            <a:pPr marL="673100" lvl="1" indent="-457200"/>
            <a:r>
              <a:rPr lang="en-US" altLang="zh-CN" dirty="0">
                <a:solidFill>
                  <a:schemeClr val="tx1"/>
                </a:solidFill>
                <a:latin typeface="Times New Roman" panose="02020603050405020304" pitchFamily="18" charset="0"/>
              </a:rPr>
              <a:t>each unit be controlled by an independent agent that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conditions only on local observations restricted to a </a:t>
            </a:r>
            <a:br>
              <a:rPr lang="en-US" altLang="zh-CN" dirty="0">
                <a:solidFill>
                  <a:schemeClr val="tx1"/>
                </a:solidFill>
                <a:latin typeface="Times New Roman" panose="02020603050405020304" pitchFamily="18" charset="0"/>
              </a:rPr>
            </a:br>
            <a:r>
              <a:rPr lang="en-US" altLang="zh-CN" dirty="0">
                <a:solidFill>
                  <a:schemeClr val="tx1"/>
                </a:solidFill>
                <a:latin typeface="Times New Roman" panose="02020603050405020304" pitchFamily="18" charset="0"/>
              </a:rPr>
              <a:t>limited field of view </a:t>
            </a:r>
            <a:r>
              <a:rPr lang="en-US" altLang="zh-CN" dirty="0" err="1">
                <a:solidFill>
                  <a:schemeClr val="tx1"/>
                </a:solidFill>
                <a:latin typeface="Times New Roman" panose="02020603050405020304" pitchFamily="18" charset="0"/>
              </a:rPr>
              <a:t>centred</a:t>
            </a:r>
            <a:r>
              <a:rPr lang="en-US" altLang="zh-CN" dirty="0">
                <a:solidFill>
                  <a:schemeClr val="tx1"/>
                </a:solidFill>
                <a:latin typeface="Times New Roman" panose="02020603050405020304" pitchFamily="18" charset="0"/>
              </a:rPr>
              <a:t> on that unit.</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84ED39A0-ECDB-4B45-9A34-182B84D7FB2B}"/>
              </a:ext>
            </a:extLst>
          </p:cNvPr>
          <p:cNvSpPr/>
          <p:nvPr/>
        </p:nvSpPr>
        <p:spPr>
          <a:xfrm>
            <a:off x="98584" y="6282008"/>
            <a:ext cx="8939463" cy="369332"/>
          </a:xfrm>
          <a:prstGeom prst="rect">
            <a:avLst/>
          </a:prstGeom>
        </p:spPr>
        <p:txBody>
          <a:bodyPr wrap="square">
            <a:spAutoFit/>
          </a:bodyPr>
          <a:lstStyle/>
          <a:p>
            <a:r>
              <a:rPr lang="en-US" altLang="zh-CN" dirty="0" err="1"/>
              <a:t>Mikayel</a:t>
            </a:r>
            <a:r>
              <a:rPr lang="en-US" altLang="zh-CN" dirty="0"/>
              <a:t> </a:t>
            </a:r>
            <a:r>
              <a:rPr lang="en-US" altLang="zh-CN" dirty="0" err="1"/>
              <a:t>Samvelyan</a:t>
            </a:r>
            <a:r>
              <a:rPr lang="en-US" altLang="zh-CN" dirty="0"/>
              <a:t>. The StarCraft Multi-Agent Challenge. NIPS-19.</a:t>
            </a:r>
            <a:endParaRPr lang="zh-CN" altLang="en-US" dirty="0"/>
          </a:p>
        </p:txBody>
      </p:sp>
      <p:pic>
        <p:nvPicPr>
          <p:cNvPr id="5" name="图片 4">
            <a:extLst>
              <a:ext uri="{FF2B5EF4-FFF2-40B4-BE49-F238E27FC236}">
                <a16:creationId xmlns:a16="http://schemas.microsoft.com/office/drawing/2014/main" id="{5E532B00-F65A-4510-9448-16842112663A}"/>
              </a:ext>
            </a:extLst>
          </p:cNvPr>
          <p:cNvPicPr>
            <a:picLocks noChangeAspect="1"/>
          </p:cNvPicPr>
          <p:nvPr/>
        </p:nvPicPr>
        <p:blipFill>
          <a:blip r:embed="rId5"/>
          <a:stretch>
            <a:fillRect/>
          </a:stretch>
        </p:blipFill>
        <p:spPr>
          <a:xfrm>
            <a:off x="7456275" y="1442777"/>
            <a:ext cx="1581771" cy="1121400"/>
          </a:xfrm>
          <a:prstGeom prst="rect">
            <a:avLst/>
          </a:prstGeom>
        </p:spPr>
      </p:pic>
      <p:pic>
        <p:nvPicPr>
          <p:cNvPr id="7" name="videoplayback">
            <a:hlinkClick r:id="" action="ppaction://media"/>
            <a:extLst>
              <a:ext uri="{FF2B5EF4-FFF2-40B4-BE49-F238E27FC236}">
                <a16:creationId xmlns:a16="http://schemas.microsoft.com/office/drawing/2014/main" id="{E14E2B8F-ADC7-453D-BF5A-9C54CEA634B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59886" y="3340819"/>
            <a:ext cx="5228780" cy="2941189"/>
          </a:xfrm>
          <a:prstGeom prst="rect">
            <a:avLst/>
          </a:prstGeom>
        </p:spPr>
      </p:pic>
      <p:pic>
        <p:nvPicPr>
          <p:cNvPr id="8" name="图片 7">
            <a:extLst>
              <a:ext uri="{FF2B5EF4-FFF2-40B4-BE49-F238E27FC236}">
                <a16:creationId xmlns:a16="http://schemas.microsoft.com/office/drawing/2014/main" id="{15DC6228-B0E7-4CEF-9D46-D254087FE94A}"/>
              </a:ext>
            </a:extLst>
          </p:cNvPr>
          <p:cNvPicPr>
            <a:picLocks noChangeAspect="1"/>
          </p:cNvPicPr>
          <p:nvPr/>
        </p:nvPicPr>
        <p:blipFill>
          <a:blip r:embed="rId7"/>
          <a:stretch>
            <a:fillRect/>
          </a:stretch>
        </p:blipFill>
        <p:spPr>
          <a:xfrm>
            <a:off x="7456468" y="2868034"/>
            <a:ext cx="1581579" cy="988607"/>
          </a:xfrm>
          <a:prstGeom prst="rect">
            <a:avLst/>
          </a:prstGeom>
        </p:spPr>
      </p:pic>
      <p:pic>
        <p:nvPicPr>
          <p:cNvPr id="9" name="图片 8">
            <a:extLst>
              <a:ext uri="{FF2B5EF4-FFF2-40B4-BE49-F238E27FC236}">
                <a16:creationId xmlns:a16="http://schemas.microsoft.com/office/drawing/2014/main" id="{3EE86FAE-4FB6-499E-A072-09C6170DA81B}"/>
              </a:ext>
            </a:extLst>
          </p:cNvPr>
          <p:cNvPicPr>
            <a:picLocks/>
          </p:cNvPicPr>
          <p:nvPr/>
        </p:nvPicPr>
        <p:blipFill>
          <a:blip r:embed="rId8"/>
          <a:stretch>
            <a:fillRect/>
          </a:stretch>
        </p:blipFill>
        <p:spPr>
          <a:xfrm>
            <a:off x="7435693" y="5380056"/>
            <a:ext cx="1581771" cy="900974"/>
          </a:xfrm>
          <a:prstGeom prst="rect">
            <a:avLst/>
          </a:prstGeom>
        </p:spPr>
      </p:pic>
      <p:pic>
        <p:nvPicPr>
          <p:cNvPr id="10" name="图片 9">
            <a:extLst>
              <a:ext uri="{FF2B5EF4-FFF2-40B4-BE49-F238E27FC236}">
                <a16:creationId xmlns:a16="http://schemas.microsoft.com/office/drawing/2014/main" id="{F19338DE-EEDB-4197-BD03-BC7E61A8154A}"/>
              </a:ext>
            </a:extLst>
          </p:cNvPr>
          <p:cNvPicPr>
            <a:picLocks/>
          </p:cNvPicPr>
          <p:nvPr/>
        </p:nvPicPr>
        <p:blipFill>
          <a:blip r:embed="rId9"/>
          <a:stretch>
            <a:fillRect/>
          </a:stretch>
        </p:blipFill>
        <p:spPr>
          <a:xfrm>
            <a:off x="7445984" y="4124045"/>
            <a:ext cx="1581771" cy="900974"/>
          </a:xfrm>
          <a:prstGeom prst="rect">
            <a:avLst/>
          </a:prstGeom>
        </p:spPr>
      </p:pic>
    </p:spTree>
    <p:extLst>
      <p:ext uri="{BB962C8B-B14F-4D97-AF65-F5344CB8AC3E}">
        <p14:creationId xmlns:p14="http://schemas.microsoft.com/office/powerpoint/2010/main" val="232247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2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目前思路 </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9030" y="1173658"/>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How to Generate Intention</a:t>
            </a:r>
          </a:p>
        </p:txBody>
      </p:sp>
      <p:sp>
        <p:nvSpPr>
          <p:cNvPr id="9" name="Content Placeholder 2">
            <a:extLst>
              <a:ext uri="{FF2B5EF4-FFF2-40B4-BE49-F238E27FC236}">
                <a16:creationId xmlns:a16="http://schemas.microsoft.com/office/drawing/2014/main" id="{44510FA6-76F4-4CE2-87FC-7E707D706A91}"/>
              </a:ext>
            </a:extLst>
          </p:cNvPr>
          <p:cNvSpPr txBox="1">
            <a:spLocks/>
          </p:cNvSpPr>
          <p:nvPr/>
        </p:nvSpPr>
        <p:spPr>
          <a:xfrm>
            <a:off x="214297" y="3658736"/>
            <a:ext cx="8715406" cy="2970664"/>
          </a:xfrm>
          <a:prstGeom prst="rect">
            <a:avLst/>
          </a:prstGeom>
        </p:spPr>
        <p:txBody>
          <a:bodyPr/>
          <a:lstStyle>
            <a:lvl1pPr marL="189230" indent="-193040" algn="l" defTabSz="914400" rtl="0" eaLnBrk="1" latinLnBrk="0" hangingPunct="1">
              <a:lnSpc>
                <a:spcPct val="90000"/>
              </a:lnSpc>
              <a:spcBef>
                <a:spcPts val="1000"/>
              </a:spcBef>
              <a:buClr>
                <a:srgbClr val="FF0000"/>
              </a:buClr>
              <a:buFont typeface="Wingdings" panose="05000000000000000000" pitchFamily="2" charset="2"/>
              <a:buChar char="l"/>
              <a:defRPr kumimoji="1" lang="zh-CN" altLang="en-US" sz="2800" kern="1200" dirty="0" smtClean="0">
                <a:solidFill>
                  <a:srgbClr val="88A9E3"/>
                </a:solidFill>
                <a:latin typeface="黑体" panose="02010609060101010101" pitchFamily="49" charset="-122"/>
                <a:ea typeface="黑体" panose="02010609060101010101" pitchFamily="49" charset="-122"/>
                <a:cs typeface="Times New Roman" panose="02020603050405020304" pitchFamily="18" charset="0"/>
              </a:defRPr>
            </a:lvl1pPr>
            <a:lvl2pPr marL="405130" indent="-160655" algn="l" defTabSz="914400" rtl="0" eaLnBrk="1" latinLnBrk="0" hangingPunct="1">
              <a:lnSpc>
                <a:spcPct val="90000"/>
              </a:lnSpc>
              <a:spcBef>
                <a:spcPts val="500"/>
              </a:spcBef>
              <a:buClr>
                <a:srgbClr val="800080"/>
              </a:buClr>
              <a:buSzPct val="70000"/>
              <a:buFont typeface="Arial Black" panose="020B0A04020102020204" pitchFamily="34" charset="0"/>
              <a:buChar char="―"/>
              <a:defRPr sz="2000" kern="1200">
                <a:solidFill>
                  <a:srgbClr val="88A9E3"/>
                </a:solidFill>
                <a:latin typeface="宋体" panose="02010600030101010101" pitchFamily="2" charset="-122"/>
                <a:ea typeface="宋体" panose="02010600030101010101" pitchFamily="2" charset="-122"/>
                <a:cs typeface="+mn-cs"/>
              </a:defRPr>
            </a:lvl2pPr>
            <a:lvl3pPr marL="760730" indent="-257175" algn="l" defTabSz="914400" rtl="0" eaLnBrk="1" latinLnBrk="0" hangingPunct="1">
              <a:lnSpc>
                <a:spcPct val="90000"/>
              </a:lnSpc>
              <a:spcBef>
                <a:spcPts val="500"/>
              </a:spcBef>
              <a:buFont typeface="Wingdings" panose="05000000000000000000" pitchFamily="2" charset="2"/>
              <a:buChar char="l"/>
              <a:defRPr kumimoji="1" lang="zh-CN" altLang="en-US" sz="1600" kern="1200" dirty="0" smtClean="0">
                <a:solidFill>
                  <a:srgbClr val="88A9E3"/>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88A9E3"/>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rgbClr val="88A9E3"/>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01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01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01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015" kern="1200">
                <a:solidFill>
                  <a:schemeClr val="tx1"/>
                </a:solidFill>
                <a:latin typeface="+mn-lt"/>
                <a:ea typeface="+mn-ea"/>
                <a:cs typeface="+mn-cs"/>
              </a:defRPr>
            </a:lvl9pPr>
          </a:lstStyle>
          <a:p>
            <a:pPr marL="457200" indent="-457200"/>
            <a:r>
              <a:rPr lang="en-US" altLang="zh-CN" dirty="0">
                <a:solidFill>
                  <a:schemeClr val="tx1"/>
                </a:solidFill>
                <a:latin typeface="Times New Roman" panose="02020603050405020304" pitchFamily="18" charset="0"/>
                <a:ea typeface="宋体" panose="02010600030101010101" pitchFamily="2" charset="-122"/>
              </a:rPr>
              <a:t>Conditional Latent Variable Model</a:t>
            </a: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673100" lvl="1" indent="-457200"/>
            <a:endParaRPr lang="en-US" altLang="zh-CN" dirty="0">
              <a:solidFill>
                <a:schemeClr val="tx1"/>
              </a:solidFill>
              <a:latin typeface="Times New Roman" panose="02020603050405020304" pitchFamily="18" charset="0"/>
            </a:endParaRPr>
          </a:p>
          <a:p>
            <a:pPr marL="673100" lvl="1" indent="-457200"/>
            <a:r>
              <a:rPr lang="en-US" altLang="zh-CN" dirty="0">
                <a:solidFill>
                  <a:schemeClr val="tx1"/>
                </a:solidFill>
                <a:latin typeface="Times New Roman" panose="02020603050405020304" pitchFamily="18" charset="0"/>
              </a:rPr>
              <a:t>Maximizing ELBO = Minimizing KL-divergence</a:t>
            </a: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673100" lvl="1" indent="-457200"/>
            <a:r>
              <a:rPr lang="en-US" altLang="zh-CN" dirty="0">
                <a:solidFill>
                  <a:schemeClr val="tx1"/>
                </a:solidFill>
                <a:latin typeface="Times New Roman" panose="02020603050405020304" pitchFamily="18" charset="0"/>
              </a:rPr>
              <a:t>At test time:  </a:t>
            </a:r>
            <a:endParaRPr lang="en-US" altLang="zh-CN" dirty="0">
              <a:solidFill>
                <a:schemeClr val="tx1"/>
              </a:solidFill>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920572D8-50AA-4EA7-8AAA-E5595392F7B5}"/>
              </a:ext>
            </a:extLst>
          </p:cNvPr>
          <p:cNvPicPr>
            <a:picLocks noChangeAspect="1"/>
          </p:cNvPicPr>
          <p:nvPr/>
        </p:nvPicPr>
        <p:blipFill>
          <a:blip r:embed="rId3"/>
          <a:stretch>
            <a:fillRect/>
          </a:stretch>
        </p:blipFill>
        <p:spPr>
          <a:xfrm>
            <a:off x="2686285" y="4179270"/>
            <a:ext cx="3771429" cy="809524"/>
          </a:xfrm>
          <a:prstGeom prst="rect">
            <a:avLst/>
          </a:prstGeom>
        </p:spPr>
      </p:pic>
      <p:pic>
        <p:nvPicPr>
          <p:cNvPr id="8" name="图片 7">
            <a:extLst>
              <a:ext uri="{FF2B5EF4-FFF2-40B4-BE49-F238E27FC236}">
                <a16:creationId xmlns:a16="http://schemas.microsoft.com/office/drawing/2014/main" id="{D6AE4AB6-0486-45BC-8BD4-F69363B11F17}"/>
              </a:ext>
            </a:extLst>
          </p:cNvPr>
          <p:cNvPicPr>
            <a:picLocks noChangeAspect="1"/>
          </p:cNvPicPr>
          <p:nvPr/>
        </p:nvPicPr>
        <p:blipFill>
          <a:blip r:embed="rId4"/>
          <a:stretch>
            <a:fillRect/>
          </a:stretch>
        </p:blipFill>
        <p:spPr>
          <a:xfrm>
            <a:off x="285749" y="5369484"/>
            <a:ext cx="8715407" cy="500886"/>
          </a:xfrm>
          <a:prstGeom prst="rect">
            <a:avLst/>
          </a:prstGeom>
        </p:spPr>
      </p:pic>
      <p:pic>
        <p:nvPicPr>
          <p:cNvPr id="10" name="图片 9">
            <a:extLst>
              <a:ext uri="{FF2B5EF4-FFF2-40B4-BE49-F238E27FC236}">
                <a16:creationId xmlns:a16="http://schemas.microsoft.com/office/drawing/2014/main" id="{1327E742-F36A-4263-A1E9-10C1846F996D}"/>
              </a:ext>
            </a:extLst>
          </p:cNvPr>
          <p:cNvPicPr>
            <a:picLocks noChangeAspect="1"/>
          </p:cNvPicPr>
          <p:nvPr/>
        </p:nvPicPr>
        <p:blipFill>
          <a:blip r:embed="rId5"/>
          <a:stretch>
            <a:fillRect/>
          </a:stretch>
        </p:blipFill>
        <p:spPr>
          <a:xfrm>
            <a:off x="3677564" y="5817726"/>
            <a:ext cx="1961905" cy="866667"/>
          </a:xfrm>
          <a:prstGeom prst="rect">
            <a:avLst/>
          </a:prstGeom>
        </p:spPr>
      </p:pic>
      <p:pic>
        <p:nvPicPr>
          <p:cNvPr id="6" name="内容占位符 5">
            <a:extLst>
              <a:ext uri="{FF2B5EF4-FFF2-40B4-BE49-F238E27FC236}">
                <a16:creationId xmlns:a16="http://schemas.microsoft.com/office/drawing/2014/main" id="{9EFA7AAE-64BD-4C12-9D23-A358FDD1B67E}"/>
              </a:ext>
            </a:extLst>
          </p:cNvPr>
          <p:cNvPicPr>
            <a:picLocks noGrp="1" noChangeAspect="1"/>
          </p:cNvPicPr>
          <p:nvPr>
            <p:ph sz="half" idx="1"/>
          </p:nvPr>
        </p:nvPicPr>
        <p:blipFill>
          <a:blip r:embed="rId6"/>
          <a:stretch>
            <a:fillRect/>
          </a:stretch>
        </p:blipFill>
        <p:spPr>
          <a:xfrm>
            <a:off x="214328" y="1869843"/>
            <a:ext cx="8715375" cy="1598548"/>
          </a:xfrm>
          <a:prstGeom prst="rect">
            <a:avLst/>
          </a:prstGeom>
        </p:spPr>
      </p:pic>
      <p:sp>
        <p:nvSpPr>
          <p:cNvPr id="11" name="矩形 10">
            <a:extLst>
              <a:ext uri="{FF2B5EF4-FFF2-40B4-BE49-F238E27FC236}">
                <a16:creationId xmlns:a16="http://schemas.microsoft.com/office/drawing/2014/main" id="{F5A411D6-1E1B-4FCA-AA93-9B77C347A18C}"/>
              </a:ext>
            </a:extLst>
          </p:cNvPr>
          <p:cNvSpPr/>
          <p:nvPr/>
        </p:nvSpPr>
        <p:spPr>
          <a:xfrm>
            <a:off x="5179100" y="5928223"/>
            <a:ext cx="4010585" cy="757130"/>
          </a:xfrm>
          <a:prstGeom prst="rect">
            <a:avLst/>
          </a:prstGeom>
        </p:spPr>
        <p:txBody>
          <a:bodyPr wrap="none">
            <a:spAutoFit/>
          </a:bodyPr>
          <a:lstStyle/>
          <a:p>
            <a:pPr algn="ctr">
              <a:lnSpc>
                <a:spcPct val="90000"/>
              </a:lnSpc>
              <a:spcBef>
                <a:spcPct val="0"/>
              </a:spcBef>
            </a:pP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Short-term &amp;</a:t>
            </a:r>
            <a:r>
              <a:rPr kumimoji="1" lang="zh-CN" altLang="en-US" sz="2400" b="1" dirty="0">
                <a:solidFill>
                  <a:srgbClr val="C00000"/>
                </a:solidFill>
                <a:latin typeface="微软雅黑" panose="020B0503020204020204" pitchFamily="34" charset="-122"/>
                <a:ea typeface="微软雅黑" panose="020B0503020204020204" pitchFamily="34" charset="-122"/>
                <a:cs typeface="+mj-cs"/>
              </a:rPr>
              <a:t> </a:t>
            </a: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Long-term</a:t>
            </a:r>
          </a:p>
          <a:p>
            <a:pPr algn="ctr">
              <a:lnSpc>
                <a:spcPct val="90000"/>
              </a:lnSpc>
              <a:spcBef>
                <a:spcPct val="0"/>
              </a:spcBef>
            </a:pP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Para-Share</a:t>
            </a:r>
            <a:endParaRPr kumimoji="1" lang="zh-CN" altLang="en-US" sz="2400" b="1" dirty="0">
              <a:solidFill>
                <a:srgbClr val="C00000"/>
              </a:solidFill>
              <a:latin typeface="微软雅黑" panose="020B0503020204020204" pitchFamily="34" charset="-122"/>
              <a:ea typeface="微软雅黑" panose="020B0503020204020204" pitchFamily="34" charset="-122"/>
              <a:cs typeface="+mj-cs"/>
            </a:endParaRPr>
          </a:p>
        </p:txBody>
      </p:sp>
      <p:sp>
        <p:nvSpPr>
          <p:cNvPr id="12" name="矩形 11">
            <a:extLst>
              <a:ext uri="{FF2B5EF4-FFF2-40B4-BE49-F238E27FC236}">
                <a16:creationId xmlns:a16="http://schemas.microsoft.com/office/drawing/2014/main" id="{FC6AE000-F138-473D-987C-60DD5860A144}"/>
              </a:ext>
            </a:extLst>
          </p:cNvPr>
          <p:cNvSpPr/>
          <p:nvPr/>
        </p:nvSpPr>
        <p:spPr>
          <a:xfrm>
            <a:off x="5424695" y="3155859"/>
            <a:ext cx="3856825" cy="424732"/>
          </a:xfrm>
          <a:prstGeom prst="rect">
            <a:avLst/>
          </a:prstGeom>
        </p:spPr>
        <p:txBody>
          <a:bodyPr wrap="none">
            <a:spAutoFit/>
          </a:bodyPr>
          <a:lstStyle/>
          <a:p>
            <a:pPr algn="ctr">
              <a:lnSpc>
                <a:spcPct val="90000"/>
              </a:lnSpc>
              <a:spcBef>
                <a:spcPct val="0"/>
              </a:spcBef>
            </a:pP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predict </a:t>
            </a:r>
            <a:r>
              <a:rPr kumimoji="1" lang="en-US" altLang="zh-CN" sz="2400" b="1" dirty="0" err="1">
                <a:solidFill>
                  <a:srgbClr val="C00000"/>
                </a:solidFill>
                <a:latin typeface="微软雅黑" panose="020B0503020204020204" pitchFamily="34" charset="-122"/>
                <a:ea typeface="微软雅黑" panose="020B0503020204020204" pitchFamily="34" charset="-122"/>
                <a:cs typeface="+mj-cs"/>
              </a:rPr>
              <a:t>others’actions</a:t>
            </a: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 </a:t>
            </a:r>
            <a:endParaRPr kumimoji="1" lang="zh-CN" altLang="en-US" sz="2400" b="1" dirty="0">
              <a:solidFill>
                <a:srgbClr val="C00000"/>
              </a:solidFill>
              <a:latin typeface="微软雅黑" panose="020B0503020204020204" pitchFamily="34" charset="-122"/>
              <a:ea typeface="微软雅黑" panose="020B0503020204020204" pitchFamily="34" charset="-122"/>
              <a:cs typeface="+mj-cs"/>
            </a:endParaRPr>
          </a:p>
        </p:txBody>
      </p:sp>
      <p:sp>
        <p:nvSpPr>
          <p:cNvPr id="13" name="矩形 12">
            <a:extLst>
              <a:ext uri="{FF2B5EF4-FFF2-40B4-BE49-F238E27FC236}">
                <a16:creationId xmlns:a16="http://schemas.microsoft.com/office/drawing/2014/main" id="{35E67DA8-0C4C-4ED6-9E7C-05152D494DC6}"/>
              </a:ext>
            </a:extLst>
          </p:cNvPr>
          <p:cNvSpPr/>
          <p:nvPr/>
        </p:nvSpPr>
        <p:spPr>
          <a:xfrm>
            <a:off x="6259539" y="4944752"/>
            <a:ext cx="3021981" cy="424732"/>
          </a:xfrm>
          <a:prstGeom prst="rect">
            <a:avLst/>
          </a:prstGeom>
        </p:spPr>
        <p:txBody>
          <a:bodyPr wrap="none">
            <a:spAutoFit/>
          </a:bodyPr>
          <a:lstStyle/>
          <a:p>
            <a:pPr algn="ctr">
              <a:lnSpc>
                <a:spcPct val="90000"/>
              </a:lnSpc>
              <a:spcBef>
                <a:spcPct val="0"/>
              </a:spcBef>
            </a:pP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mimic the actions </a:t>
            </a:r>
            <a:endParaRPr kumimoji="1" lang="zh-CN" altLang="en-US" sz="2400" b="1" dirty="0">
              <a:solidFill>
                <a:srgbClr val="C0000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901237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4710" y="571480"/>
            <a:ext cx="5786446" cy="585806"/>
          </a:xfrm>
        </p:spPr>
        <p:txBody>
          <a:bodyPr/>
          <a:lstStyle/>
          <a:p>
            <a:r>
              <a:rPr lang="zh-CN" altLang="en-US" dirty="0"/>
              <a:t>目前思路 </a:t>
            </a:r>
          </a:p>
        </p:txBody>
      </p:sp>
      <p:sp>
        <p:nvSpPr>
          <p:cNvPr id="62" name="标题 1"/>
          <p:cNvSpPr txBox="1"/>
          <p:nvPr/>
        </p:nvSpPr>
        <p:spPr>
          <a:xfrm>
            <a:off x="702411" y="1157286"/>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How to Train Intention</a:t>
            </a:r>
          </a:p>
        </p:txBody>
      </p:sp>
      <p:sp>
        <p:nvSpPr>
          <p:cNvPr id="118" name="Content Placeholder 2">
            <a:extLst>
              <a:ext uri="{FF2B5EF4-FFF2-40B4-BE49-F238E27FC236}">
                <a16:creationId xmlns:a16="http://schemas.microsoft.com/office/drawing/2014/main" id="{C91A3925-51AB-4464-A884-30CCCE8BF756}"/>
              </a:ext>
            </a:extLst>
          </p:cNvPr>
          <p:cNvSpPr>
            <a:spLocks noGrp="1"/>
          </p:cNvSpPr>
          <p:nvPr>
            <p:ph sz="half" idx="1"/>
          </p:nvPr>
        </p:nvSpPr>
        <p:spPr>
          <a:xfrm>
            <a:off x="214297" y="1893332"/>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Training</a:t>
            </a:r>
          </a:p>
          <a:p>
            <a:pPr marL="673100" lvl="1" indent="-457200"/>
            <a:r>
              <a:rPr lang="en-US" altLang="zh-CN" dirty="0">
                <a:solidFill>
                  <a:schemeClr val="tx1"/>
                </a:solidFill>
                <a:latin typeface="Times New Roman" panose="02020603050405020304" pitchFamily="18" charset="0"/>
              </a:rPr>
              <a:t>For training, sample </a:t>
            </a:r>
            <a:r>
              <a:rPr lang="en-US" altLang="zh-CN" i="1" dirty="0">
                <a:solidFill>
                  <a:schemeClr val="tx1"/>
                </a:solidFill>
                <a:latin typeface="Times New Roman" panose="02020603050405020304" pitchFamily="18" charset="0"/>
              </a:rPr>
              <a:t>intention =  	          </a:t>
            </a:r>
            <a:r>
              <a:rPr lang="en-US" altLang="zh-CN" dirty="0">
                <a:solidFill>
                  <a:schemeClr val="tx1"/>
                </a:solidFill>
                <a:latin typeface="Times New Roman" panose="02020603050405020304" pitchFamily="18" charset="0"/>
              </a:rPr>
              <a:t>from the encoder, q(z | A</a:t>
            </a:r>
            <a:r>
              <a:rPr lang="en-US" altLang="zh-CN" baseline="-25000" dirty="0">
                <a:solidFill>
                  <a:schemeClr val="tx1"/>
                </a:solidFill>
                <a:latin typeface="Times New Roman" panose="02020603050405020304" pitchFamily="18" charset="0"/>
              </a:rPr>
              <a:t>t</a:t>
            </a:r>
            <a:r>
              <a:rPr lang="en-US" altLang="zh-CN" dirty="0">
                <a:solidFill>
                  <a:schemeClr val="tx1"/>
                </a:solidFill>
                <a:latin typeface="Times New Roman" panose="02020603050405020304" pitchFamily="18" charset="0"/>
              </a:rPr>
              <a:t>, A</a:t>
            </a:r>
            <a:r>
              <a:rPr lang="en-US" altLang="zh-CN" baseline="-25000" dirty="0">
                <a:solidFill>
                  <a:schemeClr val="tx1"/>
                </a:solidFill>
                <a:latin typeface="Times New Roman" panose="02020603050405020304" pitchFamily="18" charset="0"/>
              </a:rPr>
              <a:t>t+1</a:t>
            </a:r>
            <a:r>
              <a:rPr lang="en-US" altLang="zh-CN" dirty="0">
                <a:solidFill>
                  <a:schemeClr val="tx1"/>
                </a:solidFill>
                <a:latin typeface="Times New Roman" panose="02020603050405020304" pitchFamily="18" charset="0"/>
              </a:rPr>
              <a:t>), and then optimize the ELBO:</a:t>
            </a: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457200" lvl="1" indent="-457200">
              <a:spcBef>
                <a:spcPts val="1000"/>
              </a:spcBef>
              <a:buClr>
                <a:srgbClr val="FF0000"/>
              </a:buClr>
              <a:buFont typeface="Wingdings" panose="05000000000000000000" pitchFamily="2" charset="2"/>
              <a:buChar char="l"/>
            </a:pPr>
            <a:r>
              <a:rPr kumimoji="1" lang="en-US" altLang="zh-CN" sz="2800" dirty="0">
                <a:solidFill>
                  <a:schemeClr val="tx1"/>
                </a:solidFill>
                <a:latin typeface="Times New Roman" panose="02020603050405020304" pitchFamily="18" charset="0"/>
                <a:cs typeface="Times New Roman" panose="02020603050405020304" pitchFamily="18" charset="0"/>
              </a:rPr>
              <a:t>Executing</a:t>
            </a:r>
          </a:p>
          <a:p>
            <a:pPr marL="673100" lvl="1" indent="-457200"/>
            <a:r>
              <a:rPr lang="en-US" altLang="zh-CN" dirty="0">
                <a:solidFill>
                  <a:schemeClr val="tx1"/>
                </a:solidFill>
                <a:latin typeface="Times New Roman" panose="02020603050405020304" pitchFamily="18" charset="0"/>
              </a:rPr>
              <a:t>During execution, sample 		from the prior, p(z | A</a:t>
            </a:r>
            <a:r>
              <a:rPr lang="en-US" altLang="zh-CN" baseline="-25000" dirty="0">
                <a:solidFill>
                  <a:schemeClr val="tx1"/>
                </a:solidFill>
                <a:latin typeface="Times New Roman" panose="02020603050405020304" pitchFamily="18" charset="0"/>
              </a:rPr>
              <a:t>t</a:t>
            </a:r>
            <a:r>
              <a:rPr lang="en-US" altLang="zh-CN" dirty="0">
                <a:solidFill>
                  <a:schemeClr val="tx1"/>
                </a:solidFill>
                <a:latin typeface="Times New Roman" panose="02020603050405020304" pitchFamily="18" charset="0"/>
              </a:rPr>
              <a:t>)</a:t>
            </a: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a typeface="宋体" panose="02010600030101010101" pitchFamily="2" charset="-122"/>
            </a:endParaRPr>
          </a:p>
        </p:txBody>
      </p:sp>
      <p:pic>
        <p:nvPicPr>
          <p:cNvPr id="9" name="图形 8">
            <a:extLst>
              <a:ext uri="{FF2B5EF4-FFF2-40B4-BE49-F238E27FC236}">
                <a16:creationId xmlns:a16="http://schemas.microsoft.com/office/drawing/2014/main" id="{9CD947ED-0ED6-468C-8D32-8A40B90215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23" y="3061802"/>
            <a:ext cx="9110177" cy="228071"/>
          </a:xfrm>
          <a:prstGeom prst="rect">
            <a:avLst/>
          </a:prstGeom>
        </p:spPr>
      </p:pic>
      <p:sp>
        <p:nvSpPr>
          <p:cNvPr id="10" name="右大括号 9">
            <a:extLst>
              <a:ext uri="{FF2B5EF4-FFF2-40B4-BE49-F238E27FC236}">
                <a16:creationId xmlns:a16="http://schemas.microsoft.com/office/drawing/2014/main" id="{EA844FB4-DF8E-4B09-9E48-490D7560D2B2}"/>
              </a:ext>
            </a:extLst>
          </p:cNvPr>
          <p:cNvSpPr/>
          <p:nvPr/>
        </p:nvSpPr>
        <p:spPr>
          <a:xfrm rot="5400000">
            <a:off x="6702357" y="1576880"/>
            <a:ext cx="505326" cy="409227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21" name="右大括号 120">
            <a:extLst>
              <a:ext uri="{FF2B5EF4-FFF2-40B4-BE49-F238E27FC236}">
                <a16:creationId xmlns:a16="http://schemas.microsoft.com/office/drawing/2014/main" id="{29CC8906-FC05-454E-88A1-B5E5EFA24FC5}"/>
              </a:ext>
            </a:extLst>
          </p:cNvPr>
          <p:cNvSpPr/>
          <p:nvPr/>
        </p:nvSpPr>
        <p:spPr>
          <a:xfrm rot="5400000">
            <a:off x="2855495" y="2267459"/>
            <a:ext cx="505326" cy="271111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22" name="Google Shape;479;p32 1">
            <a:extLst>
              <a:ext uri="{FF2B5EF4-FFF2-40B4-BE49-F238E27FC236}">
                <a16:creationId xmlns:a16="http://schemas.microsoft.com/office/drawing/2014/main" id="{CD3488AE-583F-4312-8831-ACBD57B8105A}"/>
              </a:ext>
            </a:extLst>
          </p:cNvPr>
          <p:cNvSpPr txBox="1"/>
          <p:nvPr/>
        </p:nvSpPr>
        <p:spPr>
          <a:xfrm>
            <a:off x="1969167" y="3955358"/>
            <a:ext cx="2409883" cy="347390"/>
          </a:xfrm>
          <a:prstGeom prst="rect">
            <a:avLst/>
          </a:prstGeom>
          <a:noFill/>
          <a:ln>
            <a:noFill/>
          </a:ln>
        </p:spPr>
        <p:txBody>
          <a:bodyPr spcFirstLastPara="1" wrap="square" lIns="91425" tIns="91425" rIns="91425" bIns="91425" anchor="t" anchorCtr="0">
            <a:noAutofit/>
          </a:bodyPr>
          <a:lstStyle/>
          <a:p>
            <a:pPr lvl="0" algn="ctr"/>
            <a:r>
              <a:rPr lang="en-US" altLang="zh-CN" b="1" dirty="0"/>
              <a:t>maximum likelihood</a:t>
            </a:r>
            <a:endParaRPr b="1" dirty="0"/>
          </a:p>
        </p:txBody>
      </p:sp>
      <p:sp>
        <p:nvSpPr>
          <p:cNvPr id="123" name="Google Shape;479;p32 2">
            <a:extLst>
              <a:ext uri="{FF2B5EF4-FFF2-40B4-BE49-F238E27FC236}">
                <a16:creationId xmlns:a16="http://schemas.microsoft.com/office/drawing/2014/main" id="{AAA0FDB0-55C2-4640-B7C3-20CBE90EB02F}"/>
              </a:ext>
            </a:extLst>
          </p:cNvPr>
          <p:cNvSpPr txBox="1"/>
          <p:nvPr/>
        </p:nvSpPr>
        <p:spPr>
          <a:xfrm>
            <a:off x="5750078" y="3858677"/>
            <a:ext cx="2409883" cy="347390"/>
          </a:xfrm>
          <a:prstGeom prst="rect">
            <a:avLst/>
          </a:prstGeom>
          <a:noFill/>
          <a:ln>
            <a:noFill/>
          </a:ln>
        </p:spPr>
        <p:txBody>
          <a:bodyPr spcFirstLastPara="1" wrap="square" lIns="91425" tIns="91425" rIns="91425" bIns="91425" anchor="t" anchorCtr="0">
            <a:noAutofit/>
          </a:bodyPr>
          <a:lstStyle/>
          <a:p>
            <a:pPr lvl="0" algn="ctr"/>
            <a:r>
              <a:rPr lang="en-US" altLang="zh-CN" b="1" dirty="0"/>
              <a:t>KL-divergence between Encoder and Prior</a:t>
            </a:r>
            <a:endParaRPr b="1" dirty="0"/>
          </a:p>
        </p:txBody>
      </p:sp>
      <p:pic>
        <p:nvPicPr>
          <p:cNvPr id="18" name="图片 17" descr="\documentclass{article}&#10;\usepackage{amsmath}&#10;\pagestyle{empty}&#10;\begin{document}&#10;&#10;$ Z_{intention}  $&#10;&#10;&#10;\end{document}" title="IguanaTex Bitmap Display">
            <a:extLst>
              <a:ext uri="{FF2B5EF4-FFF2-40B4-BE49-F238E27FC236}">
                <a16:creationId xmlns:a16="http://schemas.microsoft.com/office/drawing/2014/main" id="{6F5732C2-BEDE-4C00-B861-CC94D683EBC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753270" y="5260935"/>
            <a:ext cx="1017905" cy="211810"/>
          </a:xfrm>
          <a:prstGeom prst="rect">
            <a:avLst/>
          </a:prstGeom>
        </p:spPr>
      </p:pic>
      <p:pic>
        <p:nvPicPr>
          <p:cNvPr id="128" name="图片 127" descr="\documentclass{article}&#10;\usepackage{amsmath}&#10;\pagestyle{empty}&#10;\begin{document}&#10;&#10;$ Z_{intention}  $&#10;&#10;&#10;\end{document}" title="IguanaTex Bitmap Display">
            <a:extLst>
              <a:ext uri="{FF2B5EF4-FFF2-40B4-BE49-F238E27FC236}">
                <a16:creationId xmlns:a16="http://schemas.microsoft.com/office/drawing/2014/main" id="{B90B9C0A-9A9A-46A3-840E-DCB48D76782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379050" y="2419790"/>
            <a:ext cx="1017905" cy="211810"/>
          </a:xfrm>
          <a:prstGeom prst="rect">
            <a:avLst/>
          </a:prstGeom>
        </p:spPr>
      </p:pic>
    </p:spTree>
    <p:extLst>
      <p:ext uri="{BB962C8B-B14F-4D97-AF65-F5344CB8AC3E}">
        <p14:creationId xmlns:p14="http://schemas.microsoft.com/office/powerpoint/2010/main" val="821204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400/1*RiOzdOVaaeKrUotY7-1a2A.png">
            <a:extLst>
              <a:ext uri="{FF2B5EF4-FFF2-40B4-BE49-F238E27FC236}">
                <a16:creationId xmlns:a16="http://schemas.microsoft.com/office/drawing/2014/main" id="{56575784-8A32-4C0E-96EA-3ED5F3A5B2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0788" y="1511918"/>
            <a:ext cx="2804110" cy="18330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14710" y="571480"/>
            <a:ext cx="5786446" cy="585806"/>
          </a:xfrm>
        </p:spPr>
        <p:txBody>
          <a:bodyPr/>
          <a:lstStyle/>
          <a:p>
            <a:r>
              <a:rPr lang="zh-CN" altLang="en-US" dirty="0"/>
              <a:t>目前思路 </a:t>
            </a:r>
          </a:p>
        </p:txBody>
      </p:sp>
      <p:sp>
        <p:nvSpPr>
          <p:cNvPr id="62" name="标题 1"/>
          <p:cNvSpPr txBox="1"/>
          <p:nvPr/>
        </p:nvSpPr>
        <p:spPr>
          <a:xfrm>
            <a:off x="702411" y="1052924"/>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How to Train Intention</a:t>
            </a:r>
          </a:p>
        </p:txBody>
      </p:sp>
      <p:pic>
        <p:nvPicPr>
          <p:cNvPr id="15" name="图片 14">
            <a:extLst>
              <a:ext uri="{FF2B5EF4-FFF2-40B4-BE49-F238E27FC236}">
                <a16:creationId xmlns:a16="http://schemas.microsoft.com/office/drawing/2014/main" id="{41D0851E-494F-4471-A83D-FDA3D4B409DC}"/>
              </a:ext>
            </a:extLst>
          </p:cNvPr>
          <p:cNvPicPr>
            <a:picLocks noChangeAspect="1"/>
          </p:cNvPicPr>
          <p:nvPr/>
        </p:nvPicPr>
        <p:blipFill>
          <a:blip r:embed="rId4"/>
          <a:stretch>
            <a:fillRect/>
          </a:stretch>
        </p:blipFill>
        <p:spPr>
          <a:xfrm>
            <a:off x="536873" y="1942558"/>
            <a:ext cx="1581771" cy="1121400"/>
          </a:xfrm>
          <a:prstGeom prst="rect">
            <a:avLst/>
          </a:prstGeom>
        </p:spPr>
      </p:pic>
      <p:sp>
        <p:nvSpPr>
          <p:cNvPr id="16" name="Google Shape;479;p32">
            <a:extLst>
              <a:ext uri="{FF2B5EF4-FFF2-40B4-BE49-F238E27FC236}">
                <a16:creationId xmlns:a16="http://schemas.microsoft.com/office/drawing/2014/main" id="{9A7F6186-F024-4E56-8509-6AC5080E5E35}"/>
              </a:ext>
            </a:extLst>
          </p:cNvPr>
          <p:cNvSpPr txBox="1"/>
          <p:nvPr/>
        </p:nvSpPr>
        <p:spPr>
          <a:xfrm>
            <a:off x="486055" y="3159736"/>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t>Observation</a:t>
            </a:r>
            <a:endParaRPr b="1" dirty="0"/>
          </a:p>
        </p:txBody>
      </p:sp>
      <p:cxnSp>
        <p:nvCxnSpPr>
          <p:cNvPr id="17" name="Google Shape;608;p34">
            <a:extLst>
              <a:ext uri="{FF2B5EF4-FFF2-40B4-BE49-F238E27FC236}">
                <a16:creationId xmlns:a16="http://schemas.microsoft.com/office/drawing/2014/main" id="{CD09BAD2-4B52-447C-BC91-A19E536C60B2}"/>
              </a:ext>
            </a:extLst>
          </p:cNvPr>
          <p:cNvCxnSpPr/>
          <p:nvPr/>
        </p:nvCxnSpPr>
        <p:spPr>
          <a:xfrm rot="10800000" flipH="1">
            <a:off x="2159700" y="249746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9" name="Google Shape;479;p32">
            <a:extLst>
              <a:ext uri="{FF2B5EF4-FFF2-40B4-BE49-F238E27FC236}">
                <a16:creationId xmlns:a16="http://schemas.microsoft.com/office/drawing/2014/main" id="{E7E6F04A-C169-41CD-A600-543DB7DA8E88}"/>
              </a:ext>
            </a:extLst>
          </p:cNvPr>
          <p:cNvSpPr txBox="1"/>
          <p:nvPr/>
        </p:nvSpPr>
        <p:spPr>
          <a:xfrm>
            <a:off x="4605942" y="2132643"/>
            <a:ext cx="1806479" cy="3432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200" b="1" dirty="0" err="1"/>
              <a:t>observation_features</a:t>
            </a:r>
            <a:endParaRPr sz="1200" b="1" dirty="0"/>
          </a:p>
        </p:txBody>
      </p:sp>
      <p:grpSp>
        <p:nvGrpSpPr>
          <p:cNvPr id="14" name="组合 13">
            <a:extLst>
              <a:ext uri="{FF2B5EF4-FFF2-40B4-BE49-F238E27FC236}">
                <a16:creationId xmlns:a16="http://schemas.microsoft.com/office/drawing/2014/main" id="{FF4FE0CD-D5D8-46CE-B02E-37F36D6AC58B}"/>
              </a:ext>
            </a:extLst>
          </p:cNvPr>
          <p:cNvGrpSpPr/>
          <p:nvPr/>
        </p:nvGrpSpPr>
        <p:grpSpPr>
          <a:xfrm>
            <a:off x="6261805" y="2005297"/>
            <a:ext cx="1494048" cy="984344"/>
            <a:chOff x="5567027" y="2444656"/>
            <a:chExt cx="4262450" cy="2808288"/>
          </a:xfrm>
        </p:grpSpPr>
        <p:sp>
          <p:nvSpPr>
            <p:cNvPr id="20" name="Google Shape;3690;p78">
              <a:extLst>
                <a:ext uri="{FF2B5EF4-FFF2-40B4-BE49-F238E27FC236}">
                  <a16:creationId xmlns:a16="http://schemas.microsoft.com/office/drawing/2014/main" id="{FE1D5AC7-EB24-4928-B074-036171C3DAFA}"/>
                </a:ext>
              </a:extLst>
            </p:cNvPr>
            <p:cNvSpPr/>
            <p:nvPr/>
          </p:nvSpPr>
          <p:spPr>
            <a:xfrm>
              <a:off x="5567027" y="349824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 name="Google Shape;3691;p78">
              <a:extLst>
                <a:ext uri="{FF2B5EF4-FFF2-40B4-BE49-F238E27FC236}">
                  <a16:creationId xmlns:a16="http://schemas.microsoft.com/office/drawing/2014/main" id="{C7BE4FD5-D34B-4D97-AF79-0AC67A3365A9}"/>
                </a:ext>
              </a:extLst>
            </p:cNvPr>
            <p:cNvSpPr/>
            <p:nvPr/>
          </p:nvSpPr>
          <p:spPr>
            <a:xfrm>
              <a:off x="5567027" y="4551831"/>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2" name="Google Shape;3692;p78">
              <a:extLst>
                <a:ext uri="{FF2B5EF4-FFF2-40B4-BE49-F238E27FC236}">
                  <a16:creationId xmlns:a16="http://schemas.microsoft.com/office/drawing/2014/main" id="{F4362638-BDBA-4EF3-8A5A-9CAC80612526}"/>
                </a:ext>
              </a:extLst>
            </p:cNvPr>
            <p:cNvSpPr/>
            <p:nvPr/>
          </p:nvSpPr>
          <p:spPr>
            <a:xfrm>
              <a:off x="5567027" y="2444656"/>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 name="Google Shape;3697;p78">
              <a:extLst>
                <a:ext uri="{FF2B5EF4-FFF2-40B4-BE49-F238E27FC236}">
                  <a16:creationId xmlns:a16="http://schemas.microsoft.com/office/drawing/2014/main" id="{3E9FE96F-8BA7-41E0-8410-8B151F295F7C}"/>
                </a:ext>
              </a:extLst>
            </p:cNvPr>
            <p:cNvSpPr/>
            <p:nvPr/>
          </p:nvSpPr>
          <p:spPr>
            <a:xfrm>
              <a:off x="6978027" y="3498256"/>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4" name="Google Shape;3698;p78">
              <a:extLst>
                <a:ext uri="{FF2B5EF4-FFF2-40B4-BE49-F238E27FC236}">
                  <a16:creationId xmlns:a16="http://schemas.microsoft.com/office/drawing/2014/main" id="{5DD7ED0E-5E5E-4080-A339-3A09844DA30D}"/>
                </a:ext>
              </a:extLst>
            </p:cNvPr>
            <p:cNvSpPr/>
            <p:nvPr/>
          </p:nvSpPr>
          <p:spPr>
            <a:xfrm>
              <a:off x="6978027" y="455184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5" name="Google Shape;3699;p78">
              <a:extLst>
                <a:ext uri="{FF2B5EF4-FFF2-40B4-BE49-F238E27FC236}">
                  <a16:creationId xmlns:a16="http://schemas.microsoft.com/office/drawing/2014/main" id="{BBDA34ED-C606-4D44-AB08-1B5849441526}"/>
                </a:ext>
              </a:extLst>
            </p:cNvPr>
            <p:cNvSpPr/>
            <p:nvPr/>
          </p:nvSpPr>
          <p:spPr>
            <a:xfrm>
              <a:off x="6978027" y="2444669"/>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6" name="Google Shape;3700;p78">
              <a:extLst>
                <a:ext uri="{FF2B5EF4-FFF2-40B4-BE49-F238E27FC236}">
                  <a16:creationId xmlns:a16="http://schemas.microsoft.com/office/drawing/2014/main" id="{7C2FB5D1-E735-4995-8E9D-9C1E38025C05}"/>
                </a:ext>
              </a:extLst>
            </p:cNvPr>
            <p:cNvCxnSpPr>
              <a:stCxn id="22" idx="6"/>
              <a:endCxn id="23" idx="2"/>
            </p:cNvCxnSpPr>
            <p:nvPr/>
          </p:nvCxnSpPr>
          <p:spPr>
            <a:xfrm>
              <a:off x="6299027" y="2795206"/>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27" name="Google Shape;3701;p78">
              <a:extLst>
                <a:ext uri="{FF2B5EF4-FFF2-40B4-BE49-F238E27FC236}">
                  <a16:creationId xmlns:a16="http://schemas.microsoft.com/office/drawing/2014/main" id="{DF4E1DB9-BAB9-48E0-9D9B-0D346C767B1C}"/>
                </a:ext>
              </a:extLst>
            </p:cNvPr>
            <p:cNvCxnSpPr>
              <a:stCxn id="22" idx="6"/>
              <a:endCxn id="25" idx="2"/>
            </p:cNvCxnSpPr>
            <p:nvPr/>
          </p:nvCxnSpPr>
          <p:spPr>
            <a:xfrm>
              <a:off x="6299027" y="2795206"/>
              <a:ext cx="678900" cy="0"/>
            </a:xfrm>
            <a:prstGeom prst="straightConnector1">
              <a:avLst/>
            </a:prstGeom>
            <a:noFill/>
            <a:ln w="9525" cap="flat" cmpd="sng">
              <a:solidFill>
                <a:schemeClr val="tx1"/>
              </a:solidFill>
              <a:prstDash val="solid"/>
              <a:round/>
              <a:headEnd type="none" w="med" len="med"/>
              <a:tailEnd type="triangle" w="med" len="med"/>
            </a:ln>
          </p:spPr>
        </p:cxnSp>
        <p:cxnSp>
          <p:nvCxnSpPr>
            <p:cNvPr id="28" name="Google Shape;3702;p78">
              <a:extLst>
                <a:ext uri="{FF2B5EF4-FFF2-40B4-BE49-F238E27FC236}">
                  <a16:creationId xmlns:a16="http://schemas.microsoft.com/office/drawing/2014/main" id="{3FEEE072-665C-444E-BCFB-215C277B4304}"/>
                </a:ext>
              </a:extLst>
            </p:cNvPr>
            <p:cNvCxnSpPr>
              <a:stCxn id="22" idx="6"/>
              <a:endCxn id="24" idx="2"/>
            </p:cNvCxnSpPr>
            <p:nvPr/>
          </p:nvCxnSpPr>
          <p:spPr>
            <a:xfrm>
              <a:off x="6299027" y="2795206"/>
              <a:ext cx="678900" cy="2107200"/>
            </a:xfrm>
            <a:prstGeom prst="straightConnector1">
              <a:avLst/>
            </a:prstGeom>
            <a:noFill/>
            <a:ln w="9525" cap="flat" cmpd="sng">
              <a:solidFill>
                <a:schemeClr val="tx1"/>
              </a:solidFill>
              <a:prstDash val="solid"/>
              <a:round/>
              <a:headEnd type="none" w="med" len="med"/>
              <a:tailEnd type="triangle" w="med" len="med"/>
            </a:ln>
          </p:spPr>
        </p:cxnSp>
        <p:cxnSp>
          <p:nvCxnSpPr>
            <p:cNvPr id="29" name="Google Shape;3703;p78">
              <a:extLst>
                <a:ext uri="{FF2B5EF4-FFF2-40B4-BE49-F238E27FC236}">
                  <a16:creationId xmlns:a16="http://schemas.microsoft.com/office/drawing/2014/main" id="{B3C1D179-274F-4930-93C6-E8211DFED947}"/>
                </a:ext>
              </a:extLst>
            </p:cNvPr>
            <p:cNvCxnSpPr>
              <a:stCxn id="20" idx="6"/>
              <a:endCxn id="25" idx="2"/>
            </p:cNvCxnSpPr>
            <p:nvPr/>
          </p:nvCxnSpPr>
          <p:spPr>
            <a:xfrm rot="10800000" flipH="1">
              <a:off x="6299027" y="2795194"/>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30" name="Google Shape;3704;p78">
              <a:extLst>
                <a:ext uri="{FF2B5EF4-FFF2-40B4-BE49-F238E27FC236}">
                  <a16:creationId xmlns:a16="http://schemas.microsoft.com/office/drawing/2014/main" id="{6EDC29E5-DC5E-4537-A234-15B11CA336D4}"/>
                </a:ext>
              </a:extLst>
            </p:cNvPr>
            <p:cNvCxnSpPr>
              <a:stCxn id="20" idx="6"/>
              <a:endCxn id="23" idx="2"/>
            </p:cNvCxnSpPr>
            <p:nvPr/>
          </p:nvCxnSpPr>
          <p:spPr>
            <a:xfrm>
              <a:off x="6299027" y="3848794"/>
              <a:ext cx="678900" cy="0"/>
            </a:xfrm>
            <a:prstGeom prst="straightConnector1">
              <a:avLst/>
            </a:prstGeom>
            <a:noFill/>
            <a:ln w="9525" cap="flat" cmpd="sng">
              <a:solidFill>
                <a:schemeClr val="tx1"/>
              </a:solidFill>
              <a:prstDash val="solid"/>
              <a:round/>
              <a:headEnd type="none" w="med" len="med"/>
              <a:tailEnd type="triangle" w="med" len="med"/>
            </a:ln>
          </p:spPr>
        </p:cxnSp>
        <p:cxnSp>
          <p:nvCxnSpPr>
            <p:cNvPr id="31" name="Google Shape;3705;p78">
              <a:extLst>
                <a:ext uri="{FF2B5EF4-FFF2-40B4-BE49-F238E27FC236}">
                  <a16:creationId xmlns:a16="http://schemas.microsoft.com/office/drawing/2014/main" id="{9FD50223-F309-4855-AFF1-442188F1B8C3}"/>
                </a:ext>
              </a:extLst>
            </p:cNvPr>
            <p:cNvCxnSpPr>
              <a:stCxn id="20" idx="6"/>
              <a:endCxn id="24" idx="2"/>
            </p:cNvCxnSpPr>
            <p:nvPr/>
          </p:nvCxnSpPr>
          <p:spPr>
            <a:xfrm>
              <a:off x="6299027" y="3848794"/>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32" name="Google Shape;3706;p78">
              <a:extLst>
                <a:ext uri="{FF2B5EF4-FFF2-40B4-BE49-F238E27FC236}">
                  <a16:creationId xmlns:a16="http://schemas.microsoft.com/office/drawing/2014/main" id="{17EF7999-CC5A-48C6-88C1-A5F6DB36D292}"/>
                </a:ext>
              </a:extLst>
            </p:cNvPr>
            <p:cNvCxnSpPr>
              <a:stCxn id="21" idx="6"/>
              <a:endCxn id="25" idx="2"/>
            </p:cNvCxnSpPr>
            <p:nvPr/>
          </p:nvCxnSpPr>
          <p:spPr>
            <a:xfrm rot="10800000" flipH="1">
              <a:off x="6299027" y="2795181"/>
              <a:ext cx="678900" cy="2107200"/>
            </a:xfrm>
            <a:prstGeom prst="straightConnector1">
              <a:avLst/>
            </a:prstGeom>
            <a:noFill/>
            <a:ln w="9525" cap="flat" cmpd="sng">
              <a:solidFill>
                <a:schemeClr val="tx1"/>
              </a:solidFill>
              <a:prstDash val="solid"/>
              <a:round/>
              <a:headEnd type="none" w="med" len="med"/>
              <a:tailEnd type="triangle" w="med" len="med"/>
            </a:ln>
          </p:spPr>
        </p:cxnSp>
        <p:cxnSp>
          <p:nvCxnSpPr>
            <p:cNvPr id="33" name="Google Shape;3707;p78">
              <a:extLst>
                <a:ext uri="{FF2B5EF4-FFF2-40B4-BE49-F238E27FC236}">
                  <a16:creationId xmlns:a16="http://schemas.microsoft.com/office/drawing/2014/main" id="{200652F6-DDD6-42BC-9E90-D616A8BEA491}"/>
                </a:ext>
              </a:extLst>
            </p:cNvPr>
            <p:cNvCxnSpPr>
              <a:stCxn id="21" idx="6"/>
              <a:endCxn id="23" idx="2"/>
            </p:cNvCxnSpPr>
            <p:nvPr/>
          </p:nvCxnSpPr>
          <p:spPr>
            <a:xfrm rot="10800000" flipH="1">
              <a:off x="6299027" y="3848781"/>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34" name="Google Shape;3708;p78">
              <a:extLst>
                <a:ext uri="{FF2B5EF4-FFF2-40B4-BE49-F238E27FC236}">
                  <a16:creationId xmlns:a16="http://schemas.microsoft.com/office/drawing/2014/main" id="{266C6AD9-B106-46C5-B231-D9AB23914CC0}"/>
                </a:ext>
              </a:extLst>
            </p:cNvPr>
            <p:cNvCxnSpPr>
              <a:stCxn id="21" idx="6"/>
              <a:endCxn id="24" idx="2"/>
            </p:cNvCxnSpPr>
            <p:nvPr/>
          </p:nvCxnSpPr>
          <p:spPr>
            <a:xfrm>
              <a:off x="6299027" y="4902381"/>
              <a:ext cx="678900" cy="0"/>
            </a:xfrm>
            <a:prstGeom prst="straightConnector1">
              <a:avLst/>
            </a:prstGeom>
            <a:noFill/>
            <a:ln w="9525" cap="flat" cmpd="sng">
              <a:solidFill>
                <a:schemeClr val="tx1"/>
              </a:solidFill>
              <a:prstDash val="solid"/>
              <a:round/>
              <a:headEnd type="none" w="med" len="med"/>
              <a:tailEnd type="triangle" w="med" len="med"/>
            </a:ln>
          </p:spPr>
        </p:cxnSp>
        <p:sp>
          <p:nvSpPr>
            <p:cNvPr id="35" name="Google Shape;3709;p78">
              <a:extLst>
                <a:ext uri="{FF2B5EF4-FFF2-40B4-BE49-F238E27FC236}">
                  <a16:creationId xmlns:a16="http://schemas.microsoft.com/office/drawing/2014/main" id="{4CB7249D-8B9C-4BF4-B6C4-56C9B7BBAC05}"/>
                </a:ext>
              </a:extLst>
            </p:cNvPr>
            <p:cNvSpPr/>
            <p:nvPr/>
          </p:nvSpPr>
          <p:spPr>
            <a:xfrm>
              <a:off x="8355577" y="305859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6" name="Google Shape;3710;p78">
              <a:extLst>
                <a:ext uri="{FF2B5EF4-FFF2-40B4-BE49-F238E27FC236}">
                  <a16:creationId xmlns:a16="http://schemas.microsoft.com/office/drawing/2014/main" id="{D042E795-C9DA-47C0-A57F-E55CBE4D477C}"/>
                </a:ext>
              </a:extLst>
            </p:cNvPr>
            <p:cNvSpPr/>
            <p:nvPr/>
          </p:nvSpPr>
          <p:spPr>
            <a:xfrm>
              <a:off x="8355577" y="393789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7" name="Google Shape;3711;p78">
              <a:extLst>
                <a:ext uri="{FF2B5EF4-FFF2-40B4-BE49-F238E27FC236}">
                  <a16:creationId xmlns:a16="http://schemas.microsoft.com/office/drawing/2014/main" id="{18275F7B-6453-4F42-A186-897E8D4EBD86}"/>
                </a:ext>
              </a:extLst>
            </p:cNvPr>
            <p:cNvCxnSpPr>
              <a:stCxn id="25" idx="6"/>
              <a:endCxn id="35" idx="2"/>
            </p:cNvCxnSpPr>
            <p:nvPr/>
          </p:nvCxnSpPr>
          <p:spPr>
            <a:xfrm>
              <a:off x="7710027" y="2795219"/>
              <a:ext cx="645600" cy="613800"/>
            </a:xfrm>
            <a:prstGeom prst="straightConnector1">
              <a:avLst/>
            </a:prstGeom>
            <a:noFill/>
            <a:ln w="9525" cap="flat" cmpd="sng">
              <a:solidFill>
                <a:schemeClr val="tx1"/>
              </a:solidFill>
              <a:prstDash val="solid"/>
              <a:round/>
              <a:headEnd type="none" w="med" len="med"/>
              <a:tailEnd type="triangle" w="med" len="med"/>
            </a:ln>
          </p:spPr>
        </p:cxnSp>
        <p:cxnSp>
          <p:nvCxnSpPr>
            <p:cNvPr id="38" name="Google Shape;3712;p78">
              <a:extLst>
                <a:ext uri="{FF2B5EF4-FFF2-40B4-BE49-F238E27FC236}">
                  <a16:creationId xmlns:a16="http://schemas.microsoft.com/office/drawing/2014/main" id="{D709E3AD-92EE-4F67-A041-8489CE3752F9}"/>
                </a:ext>
              </a:extLst>
            </p:cNvPr>
            <p:cNvCxnSpPr>
              <a:stCxn id="25" idx="6"/>
              <a:endCxn id="36" idx="2"/>
            </p:cNvCxnSpPr>
            <p:nvPr/>
          </p:nvCxnSpPr>
          <p:spPr>
            <a:xfrm>
              <a:off x="7710027" y="2795219"/>
              <a:ext cx="645600" cy="1493100"/>
            </a:xfrm>
            <a:prstGeom prst="straightConnector1">
              <a:avLst/>
            </a:prstGeom>
            <a:noFill/>
            <a:ln w="9525" cap="flat" cmpd="sng">
              <a:solidFill>
                <a:schemeClr val="tx1"/>
              </a:solidFill>
              <a:prstDash val="solid"/>
              <a:round/>
              <a:headEnd type="none" w="med" len="med"/>
              <a:tailEnd type="triangle" w="med" len="med"/>
            </a:ln>
          </p:spPr>
        </p:cxnSp>
        <p:cxnSp>
          <p:nvCxnSpPr>
            <p:cNvPr id="39" name="Google Shape;3713;p78">
              <a:extLst>
                <a:ext uri="{FF2B5EF4-FFF2-40B4-BE49-F238E27FC236}">
                  <a16:creationId xmlns:a16="http://schemas.microsoft.com/office/drawing/2014/main" id="{EE5CA1E9-E390-4C55-9166-E8B0F55505B0}"/>
                </a:ext>
              </a:extLst>
            </p:cNvPr>
            <p:cNvCxnSpPr>
              <a:stCxn id="23" idx="6"/>
              <a:endCxn id="35" idx="2"/>
            </p:cNvCxnSpPr>
            <p:nvPr/>
          </p:nvCxnSpPr>
          <p:spPr>
            <a:xfrm rot="10800000" flipH="1">
              <a:off x="7710027" y="3409006"/>
              <a:ext cx="645600" cy="439800"/>
            </a:xfrm>
            <a:prstGeom prst="straightConnector1">
              <a:avLst/>
            </a:prstGeom>
            <a:noFill/>
            <a:ln w="9525" cap="flat" cmpd="sng">
              <a:solidFill>
                <a:schemeClr val="tx1"/>
              </a:solidFill>
              <a:prstDash val="solid"/>
              <a:round/>
              <a:headEnd type="none" w="med" len="med"/>
              <a:tailEnd type="triangle" w="med" len="med"/>
            </a:ln>
          </p:spPr>
        </p:cxnSp>
        <p:cxnSp>
          <p:nvCxnSpPr>
            <p:cNvPr id="40" name="Google Shape;3714;p78">
              <a:extLst>
                <a:ext uri="{FF2B5EF4-FFF2-40B4-BE49-F238E27FC236}">
                  <a16:creationId xmlns:a16="http://schemas.microsoft.com/office/drawing/2014/main" id="{A7393278-4DE8-4E9A-A6AF-EDA6A439E657}"/>
                </a:ext>
              </a:extLst>
            </p:cNvPr>
            <p:cNvCxnSpPr>
              <a:stCxn id="23" idx="6"/>
              <a:endCxn id="36" idx="2"/>
            </p:cNvCxnSpPr>
            <p:nvPr/>
          </p:nvCxnSpPr>
          <p:spPr>
            <a:xfrm>
              <a:off x="7710027" y="3848806"/>
              <a:ext cx="645600" cy="439500"/>
            </a:xfrm>
            <a:prstGeom prst="straightConnector1">
              <a:avLst/>
            </a:prstGeom>
            <a:noFill/>
            <a:ln w="9525" cap="flat" cmpd="sng">
              <a:solidFill>
                <a:schemeClr val="tx1"/>
              </a:solidFill>
              <a:prstDash val="solid"/>
              <a:round/>
              <a:headEnd type="none" w="med" len="med"/>
              <a:tailEnd type="triangle" w="med" len="med"/>
            </a:ln>
          </p:spPr>
        </p:cxnSp>
        <p:cxnSp>
          <p:nvCxnSpPr>
            <p:cNvPr id="41" name="Google Shape;3715;p78">
              <a:extLst>
                <a:ext uri="{FF2B5EF4-FFF2-40B4-BE49-F238E27FC236}">
                  <a16:creationId xmlns:a16="http://schemas.microsoft.com/office/drawing/2014/main" id="{ABAE34F4-3F86-4A40-B21E-ED5E68209B63}"/>
                </a:ext>
              </a:extLst>
            </p:cNvPr>
            <p:cNvCxnSpPr>
              <a:stCxn id="24" idx="6"/>
              <a:endCxn id="35" idx="2"/>
            </p:cNvCxnSpPr>
            <p:nvPr/>
          </p:nvCxnSpPr>
          <p:spPr>
            <a:xfrm rot="10800000" flipH="1">
              <a:off x="7710027" y="3409294"/>
              <a:ext cx="645600" cy="1493100"/>
            </a:xfrm>
            <a:prstGeom prst="straightConnector1">
              <a:avLst/>
            </a:prstGeom>
            <a:noFill/>
            <a:ln w="9525" cap="flat" cmpd="sng">
              <a:solidFill>
                <a:schemeClr val="tx1"/>
              </a:solidFill>
              <a:prstDash val="solid"/>
              <a:round/>
              <a:headEnd type="none" w="med" len="med"/>
              <a:tailEnd type="triangle" w="med" len="med"/>
            </a:ln>
          </p:spPr>
        </p:cxnSp>
        <p:cxnSp>
          <p:nvCxnSpPr>
            <p:cNvPr id="42" name="Google Shape;3716;p78">
              <a:extLst>
                <a:ext uri="{FF2B5EF4-FFF2-40B4-BE49-F238E27FC236}">
                  <a16:creationId xmlns:a16="http://schemas.microsoft.com/office/drawing/2014/main" id="{8D620A00-7D5D-4AE1-A2F0-B9976CE34EF0}"/>
                </a:ext>
              </a:extLst>
            </p:cNvPr>
            <p:cNvCxnSpPr>
              <a:stCxn id="24" idx="6"/>
              <a:endCxn id="36" idx="2"/>
            </p:cNvCxnSpPr>
            <p:nvPr/>
          </p:nvCxnSpPr>
          <p:spPr>
            <a:xfrm rot="10800000" flipH="1">
              <a:off x="7710027" y="4288594"/>
              <a:ext cx="645600" cy="613800"/>
            </a:xfrm>
            <a:prstGeom prst="straightConnector1">
              <a:avLst/>
            </a:prstGeom>
            <a:noFill/>
            <a:ln w="9525" cap="flat" cmpd="sng">
              <a:solidFill>
                <a:schemeClr val="tx1"/>
              </a:solidFill>
              <a:prstDash val="solid"/>
              <a:round/>
              <a:headEnd type="none" w="med" len="med"/>
              <a:tailEnd type="triangle" w="med" len="med"/>
            </a:ln>
          </p:spPr>
        </p:cxnSp>
        <p:cxnSp>
          <p:nvCxnSpPr>
            <p:cNvPr id="43" name="Google Shape;3717;p78">
              <a:extLst>
                <a:ext uri="{FF2B5EF4-FFF2-40B4-BE49-F238E27FC236}">
                  <a16:creationId xmlns:a16="http://schemas.microsoft.com/office/drawing/2014/main" id="{C747A938-7898-43C1-95E1-9C28834DB98B}"/>
                </a:ext>
              </a:extLst>
            </p:cNvPr>
            <p:cNvCxnSpPr>
              <a:cxnSpLocks/>
            </p:cNvCxnSpPr>
            <p:nvPr/>
          </p:nvCxnSpPr>
          <p:spPr>
            <a:xfrm>
              <a:off x="9087577" y="3409144"/>
              <a:ext cx="741900" cy="15600"/>
            </a:xfrm>
            <a:prstGeom prst="straightConnector1">
              <a:avLst/>
            </a:prstGeom>
            <a:noFill/>
            <a:ln w="9525" cap="flat" cmpd="sng">
              <a:solidFill>
                <a:schemeClr val="tx1"/>
              </a:solidFill>
              <a:prstDash val="solid"/>
              <a:round/>
              <a:headEnd type="none" w="med" len="med"/>
              <a:tailEnd type="triangle" w="med" len="med"/>
            </a:ln>
          </p:spPr>
        </p:cxnSp>
        <p:cxnSp>
          <p:nvCxnSpPr>
            <p:cNvPr id="44" name="Google Shape;3718;p78">
              <a:extLst>
                <a:ext uri="{FF2B5EF4-FFF2-40B4-BE49-F238E27FC236}">
                  <a16:creationId xmlns:a16="http://schemas.microsoft.com/office/drawing/2014/main" id="{81327BD8-12D8-451E-AC7D-7A6712894134}"/>
                </a:ext>
              </a:extLst>
            </p:cNvPr>
            <p:cNvCxnSpPr>
              <a:stCxn id="36" idx="6"/>
            </p:cNvCxnSpPr>
            <p:nvPr/>
          </p:nvCxnSpPr>
          <p:spPr>
            <a:xfrm>
              <a:off x="9087577" y="4288444"/>
              <a:ext cx="722100" cy="8400"/>
            </a:xfrm>
            <a:prstGeom prst="straightConnector1">
              <a:avLst/>
            </a:prstGeom>
            <a:noFill/>
            <a:ln w="9525" cap="flat" cmpd="sng">
              <a:solidFill>
                <a:schemeClr val="tx1"/>
              </a:solidFill>
              <a:prstDash val="solid"/>
              <a:round/>
              <a:headEnd type="none" w="med" len="med"/>
              <a:tailEnd type="triangle" w="med" len="med"/>
            </a:ln>
          </p:spPr>
        </p:cxnSp>
      </p:grpSp>
      <p:cxnSp>
        <p:nvCxnSpPr>
          <p:cNvPr id="47" name="Google Shape;608;p34">
            <a:extLst>
              <a:ext uri="{FF2B5EF4-FFF2-40B4-BE49-F238E27FC236}">
                <a16:creationId xmlns:a16="http://schemas.microsoft.com/office/drawing/2014/main" id="{4F1943D3-1EEA-496F-B31F-B4204579D548}"/>
              </a:ext>
            </a:extLst>
          </p:cNvPr>
          <p:cNvCxnSpPr>
            <a:cxnSpLocks/>
          </p:cNvCxnSpPr>
          <p:nvPr/>
        </p:nvCxnSpPr>
        <p:spPr>
          <a:xfrm flipV="1">
            <a:off x="4830901" y="2497462"/>
            <a:ext cx="1356563" cy="6007"/>
          </a:xfrm>
          <a:prstGeom prst="straightConnector1">
            <a:avLst/>
          </a:prstGeom>
          <a:noFill/>
          <a:ln w="19050" cap="flat" cmpd="sng">
            <a:solidFill>
              <a:srgbClr val="000000"/>
            </a:solidFill>
            <a:prstDash val="solid"/>
            <a:round/>
            <a:headEnd type="none" w="med" len="med"/>
            <a:tailEnd type="triangle" w="med" len="med"/>
          </a:ln>
        </p:spPr>
      </p:cxnSp>
      <p:sp>
        <p:nvSpPr>
          <p:cNvPr id="48" name="Google Shape;479;p32">
            <a:extLst>
              <a:ext uri="{FF2B5EF4-FFF2-40B4-BE49-F238E27FC236}">
                <a16:creationId xmlns:a16="http://schemas.microsoft.com/office/drawing/2014/main" id="{CA38AD10-040B-4194-8F77-9A189EA67F33}"/>
              </a:ext>
            </a:extLst>
          </p:cNvPr>
          <p:cNvSpPr txBox="1"/>
          <p:nvPr/>
        </p:nvSpPr>
        <p:spPr>
          <a:xfrm>
            <a:off x="7468486" y="2262738"/>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err="1"/>
              <a:t>own_intention</a:t>
            </a:r>
            <a:endParaRPr sz="1400" b="1" dirty="0"/>
          </a:p>
        </p:txBody>
      </p:sp>
      <p:sp>
        <p:nvSpPr>
          <p:cNvPr id="49" name="Google Shape;479;p32">
            <a:extLst>
              <a:ext uri="{FF2B5EF4-FFF2-40B4-BE49-F238E27FC236}">
                <a16:creationId xmlns:a16="http://schemas.microsoft.com/office/drawing/2014/main" id="{5924AC7B-4910-44F5-88BF-72EA07B934CC}"/>
              </a:ext>
            </a:extLst>
          </p:cNvPr>
          <p:cNvSpPr txBox="1"/>
          <p:nvPr/>
        </p:nvSpPr>
        <p:spPr>
          <a:xfrm>
            <a:off x="3005086" y="3154738"/>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t>GRU</a:t>
            </a:r>
            <a:endParaRPr b="1" dirty="0"/>
          </a:p>
        </p:txBody>
      </p:sp>
      <p:sp>
        <p:nvSpPr>
          <p:cNvPr id="51" name="Google Shape;479;p32">
            <a:extLst>
              <a:ext uri="{FF2B5EF4-FFF2-40B4-BE49-F238E27FC236}">
                <a16:creationId xmlns:a16="http://schemas.microsoft.com/office/drawing/2014/main" id="{07FFC5CC-3142-44CE-AEB9-253DC71D74CF}"/>
              </a:ext>
            </a:extLst>
          </p:cNvPr>
          <p:cNvSpPr txBox="1"/>
          <p:nvPr/>
        </p:nvSpPr>
        <p:spPr>
          <a:xfrm>
            <a:off x="5918588" y="3152014"/>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t>MLP</a:t>
            </a:r>
            <a:endParaRPr b="1" dirty="0"/>
          </a:p>
        </p:txBody>
      </p:sp>
      <p:pic>
        <p:nvPicPr>
          <p:cNvPr id="52" name="Picture 2" descr="https://miro.medium.com/max/1400/1*RiOzdOVaaeKrUotY7-1a2A.png">
            <a:extLst>
              <a:ext uri="{FF2B5EF4-FFF2-40B4-BE49-F238E27FC236}">
                <a16:creationId xmlns:a16="http://schemas.microsoft.com/office/drawing/2014/main" id="{992CE5E4-D784-4BE2-8318-8CF4475015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6428" y="3645902"/>
            <a:ext cx="2258974" cy="1476714"/>
          </a:xfrm>
          <a:prstGeom prst="rect">
            <a:avLst/>
          </a:prstGeom>
          <a:noFill/>
          <a:extLst>
            <a:ext uri="{909E8E84-426E-40DD-AFC4-6F175D3DCCD1}">
              <a14:hiddenFill xmlns:a14="http://schemas.microsoft.com/office/drawing/2010/main">
                <a:solidFill>
                  <a:srgbClr val="FFFFFF"/>
                </a:solidFill>
              </a14:hiddenFill>
            </a:ext>
          </a:extLst>
        </p:spPr>
      </p:pic>
      <p:sp>
        <p:nvSpPr>
          <p:cNvPr id="53" name="Google Shape;479;p32">
            <a:extLst>
              <a:ext uri="{FF2B5EF4-FFF2-40B4-BE49-F238E27FC236}">
                <a16:creationId xmlns:a16="http://schemas.microsoft.com/office/drawing/2014/main" id="{FD18953C-6753-475B-8424-5A99DCAE3818}"/>
              </a:ext>
            </a:extLst>
          </p:cNvPr>
          <p:cNvSpPr txBox="1"/>
          <p:nvPr/>
        </p:nvSpPr>
        <p:spPr>
          <a:xfrm>
            <a:off x="1028685" y="5025013"/>
            <a:ext cx="1997496"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err="1"/>
              <a:t>Action</a:t>
            </a:r>
            <a:r>
              <a:rPr lang="en-US" altLang="zh-CN" b="1" baseline="-25000" dirty="0" err="1"/>
              <a:t>t</a:t>
            </a:r>
            <a:r>
              <a:rPr lang="en-US" altLang="zh-CN" b="1" dirty="0"/>
              <a:t>, Action</a:t>
            </a:r>
            <a:r>
              <a:rPr lang="en-US" altLang="zh-CN" b="1" baseline="-25000" dirty="0"/>
              <a:t>t+1</a:t>
            </a:r>
            <a:endParaRPr lang="en-US" altLang="zh-CN" b="1" dirty="0"/>
          </a:p>
        </p:txBody>
      </p:sp>
      <p:sp>
        <p:nvSpPr>
          <p:cNvPr id="54" name="Google Shape;479;p32">
            <a:extLst>
              <a:ext uri="{FF2B5EF4-FFF2-40B4-BE49-F238E27FC236}">
                <a16:creationId xmlns:a16="http://schemas.microsoft.com/office/drawing/2014/main" id="{E9A918EE-398A-40A7-B2E8-DCF54E24F3F3}"/>
              </a:ext>
            </a:extLst>
          </p:cNvPr>
          <p:cNvSpPr txBox="1"/>
          <p:nvPr/>
        </p:nvSpPr>
        <p:spPr>
          <a:xfrm>
            <a:off x="-5692" y="3779760"/>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t>Action History</a:t>
            </a:r>
            <a:endParaRPr b="1" dirty="0"/>
          </a:p>
        </p:txBody>
      </p:sp>
      <p:sp>
        <p:nvSpPr>
          <p:cNvPr id="58" name="Google Shape;479;p32">
            <a:extLst>
              <a:ext uri="{FF2B5EF4-FFF2-40B4-BE49-F238E27FC236}">
                <a16:creationId xmlns:a16="http://schemas.microsoft.com/office/drawing/2014/main" id="{8FA43BA1-147B-4A70-8513-788A59334951}"/>
              </a:ext>
            </a:extLst>
          </p:cNvPr>
          <p:cNvSpPr txBox="1"/>
          <p:nvPr/>
        </p:nvSpPr>
        <p:spPr>
          <a:xfrm>
            <a:off x="873056" y="5564674"/>
            <a:ext cx="1997496"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err="1"/>
              <a:t>Action</a:t>
            </a:r>
            <a:r>
              <a:rPr lang="en-US" altLang="zh-CN" b="1" baseline="-25000" dirty="0" err="1"/>
              <a:t>t</a:t>
            </a:r>
            <a:endParaRPr lang="en-US" altLang="zh-CN" b="1" dirty="0"/>
          </a:p>
        </p:txBody>
      </p:sp>
      <p:cxnSp>
        <p:nvCxnSpPr>
          <p:cNvPr id="59" name="Google Shape;608;p34">
            <a:extLst>
              <a:ext uri="{FF2B5EF4-FFF2-40B4-BE49-F238E27FC236}">
                <a16:creationId xmlns:a16="http://schemas.microsoft.com/office/drawing/2014/main" id="{20055EFE-BC89-455F-B219-7A5DAA572151}"/>
              </a:ext>
            </a:extLst>
          </p:cNvPr>
          <p:cNvCxnSpPr>
            <a:cxnSpLocks/>
          </p:cNvCxnSpPr>
          <p:nvPr/>
        </p:nvCxnSpPr>
        <p:spPr>
          <a:xfrm flipV="1">
            <a:off x="3286561" y="4663102"/>
            <a:ext cx="661800" cy="608255"/>
          </a:xfrm>
          <a:prstGeom prst="straightConnector1">
            <a:avLst/>
          </a:prstGeom>
          <a:noFill/>
          <a:ln w="19050" cap="flat" cmpd="sng">
            <a:solidFill>
              <a:srgbClr val="000000"/>
            </a:solidFill>
            <a:prstDash val="solid"/>
            <a:round/>
            <a:headEnd type="none" w="med" len="med"/>
            <a:tailEnd type="triangle" w="med" len="med"/>
          </a:ln>
        </p:spPr>
      </p:cxnSp>
      <p:cxnSp>
        <p:nvCxnSpPr>
          <p:cNvPr id="63" name="Google Shape;608;p34">
            <a:extLst>
              <a:ext uri="{FF2B5EF4-FFF2-40B4-BE49-F238E27FC236}">
                <a16:creationId xmlns:a16="http://schemas.microsoft.com/office/drawing/2014/main" id="{4F43F050-A5CB-49D9-8B7C-7340F6DDA9D4}"/>
              </a:ext>
            </a:extLst>
          </p:cNvPr>
          <p:cNvCxnSpPr>
            <a:cxnSpLocks/>
          </p:cNvCxnSpPr>
          <p:nvPr/>
        </p:nvCxnSpPr>
        <p:spPr>
          <a:xfrm>
            <a:off x="3286561" y="5799864"/>
            <a:ext cx="661800" cy="0"/>
          </a:xfrm>
          <a:prstGeom prst="straightConnector1">
            <a:avLst/>
          </a:prstGeom>
          <a:noFill/>
          <a:ln w="19050" cap="flat" cmpd="sng">
            <a:solidFill>
              <a:srgbClr val="000000"/>
            </a:solidFill>
            <a:prstDash val="solid"/>
            <a:round/>
            <a:headEnd type="none" w="med" len="med"/>
            <a:tailEnd type="triangle" w="med" len="med"/>
          </a:ln>
        </p:spPr>
      </p:cxnSp>
      <p:grpSp>
        <p:nvGrpSpPr>
          <p:cNvPr id="64" name="组合 63">
            <a:extLst>
              <a:ext uri="{FF2B5EF4-FFF2-40B4-BE49-F238E27FC236}">
                <a16:creationId xmlns:a16="http://schemas.microsoft.com/office/drawing/2014/main" id="{D48E82C9-A94B-41DE-BF15-97CDE20D6A1A}"/>
              </a:ext>
            </a:extLst>
          </p:cNvPr>
          <p:cNvGrpSpPr/>
          <p:nvPr/>
        </p:nvGrpSpPr>
        <p:grpSpPr>
          <a:xfrm>
            <a:off x="4051487" y="4138272"/>
            <a:ext cx="1494048" cy="984344"/>
            <a:chOff x="5567027" y="2444656"/>
            <a:chExt cx="4262450" cy="2808288"/>
          </a:xfrm>
        </p:grpSpPr>
        <p:sp>
          <p:nvSpPr>
            <p:cNvPr id="65" name="Google Shape;3690;p78">
              <a:extLst>
                <a:ext uri="{FF2B5EF4-FFF2-40B4-BE49-F238E27FC236}">
                  <a16:creationId xmlns:a16="http://schemas.microsoft.com/office/drawing/2014/main" id="{F55027FA-FAEA-4038-9F82-915AA2FC61ED}"/>
                </a:ext>
              </a:extLst>
            </p:cNvPr>
            <p:cNvSpPr/>
            <p:nvPr/>
          </p:nvSpPr>
          <p:spPr>
            <a:xfrm>
              <a:off x="5567027" y="349824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6" name="Google Shape;3691;p78">
              <a:extLst>
                <a:ext uri="{FF2B5EF4-FFF2-40B4-BE49-F238E27FC236}">
                  <a16:creationId xmlns:a16="http://schemas.microsoft.com/office/drawing/2014/main" id="{FFF0539D-0256-4416-8A64-340E551153DE}"/>
                </a:ext>
              </a:extLst>
            </p:cNvPr>
            <p:cNvSpPr/>
            <p:nvPr/>
          </p:nvSpPr>
          <p:spPr>
            <a:xfrm>
              <a:off x="5567027" y="4551831"/>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 name="Google Shape;3692;p78">
              <a:extLst>
                <a:ext uri="{FF2B5EF4-FFF2-40B4-BE49-F238E27FC236}">
                  <a16:creationId xmlns:a16="http://schemas.microsoft.com/office/drawing/2014/main" id="{8895E622-41DF-4F2C-BA29-C28B83F0C564}"/>
                </a:ext>
              </a:extLst>
            </p:cNvPr>
            <p:cNvSpPr/>
            <p:nvPr/>
          </p:nvSpPr>
          <p:spPr>
            <a:xfrm>
              <a:off x="5567027" y="2444656"/>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 name="Google Shape;3697;p78">
              <a:extLst>
                <a:ext uri="{FF2B5EF4-FFF2-40B4-BE49-F238E27FC236}">
                  <a16:creationId xmlns:a16="http://schemas.microsoft.com/office/drawing/2014/main" id="{423D268D-BD9A-43CF-AE4E-CD75864B0547}"/>
                </a:ext>
              </a:extLst>
            </p:cNvPr>
            <p:cNvSpPr/>
            <p:nvPr/>
          </p:nvSpPr>
          <p:spPr>
            <a:xfrm>
              <a:off x="6978027" y="3498256"/>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 name="Google Shape;3698;p78">
              <a:extLst>
                <a:ext uri="{FF2B5EF4-FFF2-40B4-BE49-F238E27FC236}">
                  <a16:creationId xmlns:a16="http://schemas.microsoft.com/office/drawing/2014/main" id="{3F64F339-A5A5-4FBA-95DE-F02E451C711A}"/>
                </a:ext>
              </a:extLst>
            </p:cNvPr>
            <p:cNvSpPr/>
            <p:nvPr/>
          </p:nvSpPr>
          <p:spPr>
            <a:xfrm>
              <a:off x="6978027" y="455184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 name="Google Shape;3699;p78">
              <a:extLst>
                <a:ext uri="{FF2B5EF4-FFF2-40B4-BE49-F238E27FC236}">
                  <a16:creationId xmlns:a16="http://schemas.microsoft.com/office/drawing/2014/main" id="{726449E7-491F-45F3-85F0-0AB20BB773F9}"/>
                </a:ext>
              </a:extLst>
            </p:cNvPr>
            <p:cNvSpPr/>
            <p:nvPr/>
          </p:nvSpPr>
          <p:spPr>
            <a:xfrm>
              <a:off x="6978027" y="2444669"/>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1" name="Google Shape;3700;p78">
              <a:extLst>
                <a:ext uri="{FF2B5EF4-FFF2-40B4-BE49-F238E27FC236}">
                  <a16:creationId xmlns:a16="http://schemas.microsoft.com/office/drawing/2014/main" id="{426976B0-0FE3-4C4A-8A76-E338D38828FD}"/>
                </a:ext>
              </a:extLst>
            </p:cNvPr>
            <p:cNvCxnSpPr>
              <a:stCxn id="67" idx="6"/>
              <a:endCxn id="68" idx="2"/>
            </p:cNvCxnSpPr>
            <p:nvPr/>
          </p:nvCxnSpPr>
          <p:spPr>
            <a:xfrm>
              <a:off x="6299027" y="2795206"/>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72" name="Google Shape;3701;p78">
              <a:extLst>
                <a:ext uri="{FF2B5EF4-FFF2-40B4-BE49-F238E27FC236}">
                  <a16:creationId xmlns:a16="http://schemas.microsoft.com/office/drawing/2014/main" id="{94512B83-0FD2-468D-972B-058E73EFAACC}"/>
                </a:ext>
              </a:extLst>
            </p:cNvPr>
            <p:cNvCxnSpPr>
              <a:stCxn id="67" idx="6"/>
              <a:endCxn id="70" idx="2"/>
            </p:cNvCxnSpPr>
            <p:nvPr/>
          </p:nvCxnSpPr>
          <p:spPr>
            <a:xfrm>
              <a:off x="6299027" y="2795206"/>
              <a:ext cx="678900" cy="0"/>
            </a:xfrm>
            <a:prstGeom prst="straightConnector1">
              <a:avLst/>
            </a:prstGeom>
            <a:noFill/>
            <a:ln w="9525" cap="flat" cmpd="sng">
              <a:solidFill>
                <a:schemeClr val="tx1"/>
              </a:solidFill>
              <a:prstDash val="solid"/>
              <a:round/>
              <a:headEnd type="none" w="med" len="med"/>
              <a:tailEnd type="triangle" w="med" len="med"/>
            </a:ln>
          </p:spPr>
        </p:cxnSp>
        <p:cxnSp>
          <p:nvCxnSpPr>
            <p:cNvPr id="73" name="Google Shape;3702;p78">
              <a:extLst>
                <a:ext uri="{FF2B5EF4-FFF2-40B4-BE49-F238E27FC236}">
                  <a16:creationId xmlns:a16="http://schemas.microsoft.com/office/drawing/2014/main" id="{3577011F-3211-4072-A38C-86F0637909E6}"/>
                </a:ext>
              </a:extLst>
            </p:cNvPr>
            <p:cNvCxnSpPr>
              <a:stCxn id="67" idx="6"/>
              <a:endCxn id="69" idx="2"/>
            </p:cNvCxnSpPr>
            <p:nvPr/>
          </p:nvCxnSpPr>
          <p:spPr>
            <a:xfrm>
              <a:off x="6299027" y="2795206"/>
              <a:ext cx="678900" cy="2107200"/>
            </a:xfrm>
            <a:prstGeom prst="straightConnector1">
              <a:avLst/>
            </a:prstGeom>
            <a:noFill/>
            <a:ln w="9525" cap="flat" cmpd="sng">
              <a:solidFill>
                <a:schemeClr val="tx1"/>
              </a:solidFill>
              <a:prstDash val="solid"/>
              <a:round/>
              <a:headEnd type="none" w="med" len="med"/>
              <a:tailEnd type="triangle" w="med" len="med"/>
            </a:ln>
          </p:spPr>
        </p:cxnSp>
        <p:cxnSp>
          <p:nvCxnSpPr>
            <p:cNvPr id="74" name="Google Shape;3703;p78">
              <a:extLst>
                <a:ext uri="{FF2B5EF4-FFF2-40B4-BE49-F238E27FC236}">
                  <a16:creationId xmlns:a16="http://schemas.microsoft.com/office/drawing/2014/main" id="{D6724011-3B22-4A0D-A2CC-1D32F3B7BBF3}"/>
                </a:ext>
              </a:extLst>
            </p:cNvPr>
            <p:cNvCxnSpPr>
              <a:stCxn id="65" idx="6"/>
              <a:endCxn id="70" idx="2"/>
            </p:cNvCxnSpPr>
            <p:nvPr/>
          </p:nvCxnSpPr>
          <p:spPr>
            <a:xfrm rot="10800000" flipH="1">
              <a:off x="6299027" y="2795194"/>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75" name="Google Shape;3704;p78">
              <a:extLst>
                <a:ext uri="{FF2B5EF4-FFF2-40B4-BE49-F238E27FC236}">
                  <a16:creationId xmlns:a16="http://schemas.microsoft.com/office/drawing/2014/main" id="{2BA484D6-CFD8-448C-8A20-81110AEEC485}"/>
                </a:ext>
              </a:extLst>
            </p:cNvPr>
            <p:cNvCxnSpPr>
              <a:stCxn id="65" idx="6"/>
              <a:endCxn id="68" idx="2"/>
            </p:cNvCxnSpPr>
            <p:nvPr/>
          </p:nvCxnSpPr>
          <p:spPr>
            <a:xfrm>
              <a:off x="6299027" y="3848794"/>
              <a:ext cx="678900" cy="0"/>
            </a:xfrm>
            <a:prstGeom prst="straightConnector1">
              <a:avLst/>
            </a:prstGeom>
            <a:noFill/>
            <a:ln w="9525" cap="flat" cmpd="sng">
              <a:solidFill>
                <a:schemeClr val="tx1"/>
              </a:solidFill>
              <a:prstDash val="solid"/>
              <a:round/>
              <a:headEnd type="none" w="med" len="med"/>
              <a:tailEnd type="triangle" w="med" len="med"/>
            </a:ln>
          </p:spPr>
        </p:cxnSp>
        <p:cxnSp>
          <p:nvCxnSpPr>
            <p:cNvPr id="76" name="Google Shape;3705;p78">
              <a:extLst>
                <a:ext uri="{FF2B5EF4-FFF2-40B4-BE49-F238E27FC236}">
                  <a16:creationId xmlns:a16="http://schemas.microsoft.com/office/drawing/2014/main" id="{C92B8CDB-E6DD-4581-A9FC-0C19A299B3FD}"/>
                </a:ext>
              </a:extLst>
            </p:cNvPr>
            <p:cNvCxnSpPr>
              <a:stCxn id="65" idx="6"/>
              <a:endCxn id="69" idx="2"/>
            </p:cNvCxnSpPr>
            <p:nvPr/>
          </p:nvCxnSpPr>
          <p:spPr>
            <a:xfrm>
              <a:off x="6299027" y="3848794"/>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77" name="Google Shape;3706;p78">
              <a:extLst>
                <a:ext uri="{FF2B5EF4-FFF2-40B4-BE49-F238E27FC236}">
                  <a16:creationId xmlns:a16="http://schemas.microsoft.com/office/drawing/2014/main" id="{78725A23-69AE-49DC-B899-52A1CAFA565B}"/>
                </a:ext>
              </a:extLst>
            </p:cNvPr>
            <p:cNvCxnSpPr>
              <a:stCxn id="66" idx="6"/>
              <a:endCxn id="70" idx="2"/>
            </p:cNvCxnSpPr>
            <p:nvPr/>
          </p:nvCxnSpPr>
          <p:spPr>
            <a:xfrm rot="10800000" flipH="1">
              <a:off x="6299027" y="2795181"/>
              <a:ext cx="678900" cy="2107200"/>
            </a:xfrm>
            <a:prstGeom prst="straightConnector1">
              <a:avLst/>
            </a:prstGeom>
            <a:noFill/>
            <a:ln w="9525" cap="flat" cmpd="sng">
              <a:solidFill>
                <a:schemeClr val="tx1"/>
              </a:solidFill>
              <a:prstDash val="solid"/>
              <a:round/>
              <a:headEnd type="none" w="med" len="med"/>
              <a:tailEnd type="triangle" w="med" len="med"/>
            </a:ln>
          </p:spPr>
        </p:cxnSp>
        <p:cxnSp>
          <p:nvCxnSpPr>
            <p:cNvPr id="78" name="Google Shape;3707;p78">
              <a:extLst>
                <a:ext uri="{FF2B5EF4-FFF2-40B4-BE49-F238E27FC236}">
                  <a16:creationId xmlns:a16="http://schemas.microsoft.com/office/drawing/2014/main" id="{2DFF82E3-0EF2-4BB3-801B-5456A915F56B}"/>
                </a:ext>
              </a:extLst>
            </p:cNvPr>
            <p:cNvCxnSpPr>
              <a:stCxn id="66" idx="6"/>
              <a:endCxn id="68" idx="2"/>
            </p:cNvCxnSpPr>
            <p:nvPr/>
          </p:nvCxnSpPr>
          <p:spPr>
            <a:xfrm rot="10800000" flipH="1">
              <a:off x="6299027" y="3848781"/>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79" name="Google Shape;3708;p78">
              <a:extLst>
                <a:ext uri="{FF2B5EF4-FFF2-40B4-BE49-F238E27FC236}">
                  <a16:creationId xmlns:a16="http://schemas.microsoft.com/office/drawing/2014/main" id="{F74C581B-15C4-407D-B945-FD70112D9419}"/>
                </a:ext>
              </a:extLst>
            </p:cNvPr>
            <p:cNvCxnSpPr>
              <a:stCxn id="66" idx="6"/>
              <a:endCxn id="69" idx="2"/>
            </p:cNvCxnSpPr>
            <p:nvPr/>
          </p:nvCxnSpPr>
          <p:spPr>
            <a:xfrm>
              <a:off x="6299027" y="4902381"/>
              <a:ext cx="678900" cy="0"/>
            </a:xfrm>
            <a:prstGeom prst="straightConnector1">
              <a:avLst/>
            </a:prstGeom>
            <a:noFill/>
            <a:ln w="9525" cap="flat" cmpd="sng">
              <a:solidFill>
                <a:schemeClr val="tx1"/>
              </a:solidFill>
              <a:prstDash val="solid"/>
              <a:round/>
              <a:headEnd type="none" w="med" len="med"/>
              <a:tailEnd type="triangle" w="med" len="med"/>
            </a:ln>
          </p:spPr>
        </p:cxnSp>
        <p:sp>
          <p:nvSpPr>
            <p:cNvPr id="80" name="Google Shape;3709;p78">
              <a:extLst>
                <a:ext uri="{FF2B5EF4-FFF2-40B4-BE49-F238E27FC236}">
                  <a16:creationId xmlns:a16="http://schemas.microsoft.com/office/drawing/2014/main" id="{35C05D91-1508-4110-81F0-F775EF08AC76}"/>
                </a:ext>
              </a:extLst>
            </p:cNvPr>
            <p:cNvSpPr/>
            <p:nvPr/>
          </p:nvSpPr>
          <p:spPr>
            <a:xfrm>
              <a:off x="8355577" y="305859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81" name="Google Shape;3710;p78">
              <a:extLst>
                <a:ext uri="{FF2B5EF4-FFF2-40B4-BE49-F238E27FC236}">
                  <a16:creationId xmlns:a16="http://schemas.microsoft.com/office/drawing/2014/main" id="{248F64E8-CE2F-4000-A497-F1FEC805E7C1}"/>
                </a:ext>
              </a:extLst>
            </p:cNvPr>
            <p:cNvSpPr/>
            <p:nvPr/>
          </p:nvSpPr>
          <p:spPr>
            <a:xfrm>
              <a:off x="8355577" y="393789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82" name="Google Shape;3711;p78">
              <a:extLst>
                <a:ext uri="{FF2B5EF4-FFF2-40B4-BE49-F238E27FC236}">
                  <a16:creationId xmlns:a16="http://schemas.microsoft.com/office/drawing/2014/main" id="{0B8D13E5-FD2F-4DB6-9F74-8CD8E0793611}"/>
                </a:ext>
              </a:extLst>
            </p:cNvPr>
            <p:cNvCxnSpPr>
              <a:stCxn id="70" idx="6"/>
              <a:endCxn id="80" idx="2"/>
            </p:cNvCxnSpPr>
            <p:nvPr/>
          </p:nvCxnSpPr>
          <p:spPr>
            <a:xfrm>
              <a:off x="7710027" y="2795219"/>
              <a:ext cx="645600" cy="613800"/>
            </a:xfrm>
            <a:prstGeom prst="straightConnector1">
              <a:avLst/>
            </a:prstGeom>
            <a:noFill/>
            <a:ln w="9525" cap="flat" cmpd="sng">
              <a:solidFill>
                <a:schemeClr val="tx1"/>
              </a:solidFill>
              <a:prstDash val="solid"/>
              <a:round/>
              <a:headEnd type="none" w="med" len="med"/>
              <a:tailEnd type="triangle" w="med" len="med"/>
            </a:ln>
          </p:spPr>
        </p:cxnSp>
        <p:cxnSp>
          <p:nvCxnSpPr>
            <p:cNvPr id="83" name="Google Shape;3712;p78">
              <a:extLst>
                <a:ext uri="{FF2B5EF4-FFF2-40B4-BE49-F238E27FC236}">
                  <a16:creationId xmlns:a16="http://schemas.microsoft.com/office/drawing/2014/main" id="{9C362F6D-FCCA-4FA2-931A-5BD9967608E5}"/>
                </a:ext>
              </a:extLst>
            </p:cNvPr>
            <p:cNvCxnSpPr>
              <a:stCxn id="70" idx="6"/>
              <a:endCxn id="81" idx="2"/>
            </p:cNvCxnSpPr>
            <p:nvPr/>
          </p:nvCxnSpPr>
          <p:spPr>
            <a:xfrm>
              <a:off x="7710027" y="2795219"/>
              <a:ext cx="645600" cy="1493100"/>
            </a:xfrm>
            <a:prstGeom prst="straightConnector1">
              <a:avLst/>
            </a:prstGeom>
            <a:noFill/>
            <a:ln w="9525" cap="flat" cmpd="sng">
              <a:solidFill>
                <a:schemeClr val="tx1"/>
              </a:solidFill>
              <a:prstDash val="solid"/>
              <a:round/>
              <a:headEnd type="none" w="med" len="med"/>
              <a:tailEnd type="triangle" w="med" len="med"/>
            </a:ln>
          </p:spPr>
        </p:cxnSp>
        <p:cxnSp>
          <p:nvCxnSpPr>
            <p:cNvPr id="84" name="Google Shape;3713;p78">
              <a:extLst>
                <a:ext uri="{FF2B5EF4-FFF2-40B4-BE49-F238E27FC236}">
                  <a16:creationId xmlns:a16="http://schemas.microsoft.com/office/drawing/2014/main" id="{A08F0FD5-CA20-4315-B736-176161020A5F}"/>
                </a:ext>
              </a:extLst>
            </p:cNvPr>
            <p:cNvCxnSpPr>
              <a:stCxn id="68" idx="6"/>
              <a:endCxn id="80" idx="2"/>
            </p:cNvCxnSpPr>
            <p:nvPr/>
          </p:nvCxnSpPr>
          <p:spPr>
            <a:xfrm rot="10800000" flipH="1">
              <a:off x="7710027" y="3409006"/>
              <a:ext cx="645600" cy="439800"/>
            </a:xfrm>
            <a:prstGeom prst="straightConnector1">
              <a:avLst/>
            </a:prstGeom>
            <a:noFill/>
            <a:ln w="9525" cap="flat" cmpd="sng">
              <a:solidFill>
                <a:schemeClr val="tx1"/>
              </a:solidFill>
              <a:prstDash val="solid"/>
              <a:round/>
              <a:headEnd type="none" w="med" len="med"/>
              <a:tailEnd type="triangle" w="med" len="med"/>
            </a:ln>
          </p:spPr>
        </p:cxnSp>
        <p:cxnSp>
          <p:nvCxnSpPr>
            <p:cNvPr id="85" name="Google Shape;3714;p78">
              <a:extLst>
                <a:ext uri="{FF2B5EF4-FFF2-40B4-BE49-F238E27FC236}">
                  <a16:creationId xmlns:a16="http://schemas.microsoft.com/office/drawing/2014/main" id="{3234B104-C9A6-4DCC-B7E6-69C80B52FFD2}"/>
                </a:ext>
              </a:extLst>
            </p:cNvPr>
            <p:cNvCxnSpPr>
              <a:stCxn id="68" idx="6"/>
              <a:endCxn id="81" idx="2"/>
            </p:cNvCxnSpPr>
            <p:nvPr/>
          </p:nvCxnSpPr>
          <p:spPr>
            <a:xfrm>
              <a:off x="7710027" y="3848806"/>
              <a:ext cx="645600" cy="439500"/>
            </a:xfrm>
            <a:prstGeom prst="straightConnector1">
              <a:avLst/>
            </a:prstGeom>
            <a:noFill/>
            <a:ln w="9525" cap="flat" cmpd="sng">
              <a:solidFill>
                <a:schemeClr val="tx1"/>
              </a:solidFill>
              <a:prstDash val="solid"/>
              <a:round/>
              <a:headEnd type="none" w="med" len="med"/>
              <a:tailEnd type="triangle" w="med" len="med"/>
            </a:ln>
          </p:spPr>
        </p:cxnSp>
        <p:cxnSp>
          <p:nvCxnSpPr>
            <p:cNvPr id="86" name="Google Shape;3715;p78">
              <a:extLst>
                <a:ext uri="{FF2B5EF4-FFF2-40B4-BE49-F238E27FC236}">
                  <a16:creationId xmlns:a16="http://schemas.microsoft.com/office/drawing/2014/main" id="{6FC4C14F-D6E4-4369-9511-B2814C5FCB9F}"/>
                </a:ext>
              </a:extLst>
            </p:cNvPr>
            <p:cNvCxnSpPr>
              <a:stCxn id="69" idx="6"/>
              <a:endCxn id="80" idx="2"/>
            </p:cNvCxnSpPr>
            <p:nvPr/>
          </p:nvCxnSpPr>
          <p:spPr>
            <a:xfrm rot="10800000" flipH="1">
              <a:off x="7710027" y="3409294"/>
              <a:ext cx="645600" cy="1493100"/>
            </a:xfrm>
            <a:prstGeom prst="straightConnector1">
              <a:avLst/>
            </a:prstGeom>
            <a:noFill/>
            <a:ln w="9525" cap="flat" cmpd="sng">
              <a:solidFill>
                <a:schemeClr val="tx1"/>
              </a:solidFill>
              <a:prstDash val="solid"/>
              <a:round/>
              <a:headEnd type="none" w="med" len="med"/>
              <a:tailEnd type="triangle" w="med" len="med"/>
            </a:ln>
          </p:spPr>
        </p:cxnSp>
        <p:cxnSp>
          <p:nvCxnSpPr>
            <p:cNvPr id="87" name="Google Shape;3716;p78">
              <a:extLst>
                <a:ext uri="{FF2B5EF4-FFF2-40B4-BE49-F238E27FC236}">
                  <a16:creationId xmlns:a16="http://schemas.microsoft.com/office/drawing/2014/main" id="{9D04C614-9178-49B9-9F34-C72AAA57C318}"/>
                </a:ext>
              </a:extLst>
            </p:cNvPr>
            <p:cNvCxnSpPr>
              <a:stCxn id="69" idx="6"/>
              <a:endCxn id="81" idx="2"/>
            </p:cNvCxnSpPr>
            <p:nvPr/>
          </p:nvCxnSpPr>
          <p:spPr>
            <a:xfrm rot="10800000" flipH="1">
              <a:off x="7710027" y="4288594"/>
              <a:ext cx="645600" cy="613800"/>
            </a:xfrm>
            <a:prstGeom prst="straightConnector1">
              <a:avLst/>
            </a:prstGeom>
            <a:noFill/>
            <a:ln w="9525" cap="flat" cmpd="sng">
              <a:solidFill>
                <a:schemeClr val="tx1"/>
              </a:solidFill>
              <a:prstDash val="solid"/>
              <a:round/>
              <a:headEnd type="none" w="med" len="med"/>
              <a:tailEnd type="triangle" w="med" len="med"/>
            </a:ln>
          </p:spPr>
        </p:cxnSp>
        <p:cxnSp>
          <p:nvCxnSpPr>
            <p:cNvPr id="88" name="Google Shape;3717;p78">
              <a:extLst>
                <a:ext uri="{FF2B5EF4-FFF2-40B4-BE49-F238E27FC236}">
                  <a16:creationId xmlns:a16="http://schemas.microsoft.com/office/drawing/2014/main" id="{B3FE0F1E-4847-45AD-A911-3220C11ACF0C}"/>
                </a:ext>
              </a:extLst>
            </p:cNvPr>
            <p:cNvCxnSpPr>
              <a:cxnSpLocks/>
            </p:cNvCxnSpPr>
            <p:nvPr/>
          </p:nvCxnSpPr>
          <p:spPr>
            <a:xfrm>
              <a:off x="9087577" y="3409144"/>
              <a:ext cx="741900" cy="15600"/>
            </a:xfrm>
            <a:prstGeom prst="straightConnector1">
              <a:avLst/>
            </a:prstGeom>
            <a:noFill/>
            <a:ln w="9525" cap="flat" cmpd="sng">
              <a:solidFill>
                <a:schemeClr val="tx1"/>
              </a:solidFill>
              <a:prstDash val="solid"/>
              <a:round/>
              <a:headEnd type="none" w="med" len="med"/>
              <a:tailEnd type="triangle" w="med" len="med"/>
            </a:ln>
          </p:spPr>
        </p:cxnSp>
        <p:cxnSp>
          <p:nvCxnSpPr>
            <p:cNvPr id="89" name="Google Shape;3718;p78">
              <a:extLst>
                <a:ext uri="{FF2B5EF4-FFF2-40B4-BE49-F238E27FC236}">
                  <a16:creationId xmlns:a16="http://schemas.microsoft.com/office/drawing/2014/main" id="{D4A2F702-596E-493A-AF2C-06C270EF5868}"/>
                </a:ext>
              </a:extLst>
            </p:cNvPr>
            <p:cNvCxnSpPr>
              <a:stCxn id="81" idx="6"/>
            </p:cNvCxnSpPr>
            <p:nvPr/>
          </p:nvCxnSpPr>
          <p:spPr>
            <a:xfrm>
              <a:off x="9087577" y="4288444"/>
              <a:ext cx="722100" cy="8400"/>
            </a:xfrm>
            <a:prstGeom prst="straightConnector1">
              <a:avLst/>
            </a:prstGeom>
            <a:noFill/>
            <a:ln w="9525" cap="flat" cmpd="sng">
              <a:solidFill>
                <a:schemeClr val="tx1"/>
              </a:solidFill>
              <a:prstDash val="solid"/>
              <a:round/>
              <a:headEnd type="none" w="med" len="med"/>
              <a:tailEnd type="triangle" w="med" len="med"/>
            </a:ln>
          </p:spPr>
        </p:cxnSp>
      </p:grpSp>
      <p:grpSp>
        <p:nvGrpSpPr>
          <p:cNvPr id="90" name="组合 89">
            <a:extLst>
              <a:ext uri="{FF2B5EF4-FFF2-40B4-BE49-F238E27FC236}">
                <a16:creationId xmlns:a16="http://schemas.microsoft.com/office/drawing/2014/main" id="{7532DB92-6C60-42C2-A504-BD4530156A41}"/>
              </a:ext>
            </a:extLst>
          </p:cNvPr>
          <p:cNvGrpSpPr/>
          <p:nvPr/>
        </p:nvGrpSpPr>
        <p:grpSpPr>
          <a:xfrm>
            <a:off x="4055613" y="5313094"/>
            <a:ext cx="1494048" cy="984344"/>
            <a:chOff x="5567027" y="2444656"/>
            <a:chExt cx="4262450" cy="2808288"/>
          </a:xfrm>
        </p:grpSpPr>
        <p:sp>
          <p:nvSpPr>
            <p:cNvPr id="91" name="Google Shape;3690;p78">
              <a:extLst>
                <a:ext uri="{FF2B5EF4-FFF2-40B4-BE49-F238E27FC236}">
                  <a16:creationId xmlns:a16="http://schemas.microsoft.com/office/drawing/2014/main" id="{9A0508DC-0188-42D4-8606-CE52FE6CFFE8}"/>
                </a:ext>
              </a:extLst>
            </p:cNvPr>
            <p:cNvSpPr/>
            <p:nvPr/>
          </p:nvSpPr>
          <p:spPr>
            <a:xfrm>
              <a:off x="5567027" y="349824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2" name="Google Shape;3691;p78">
              <a:extLst>
                <a:ext uri="{FF2B5EF4-FFF2-40B4-BE49-F238E27FC236}">
                  <a16:creationId xmlns:a16="http://schemas.microsoft.com/office/drawing/2014/main" id="{9F0DE0C5-CD22-49A4-8560-9B383C28501B}"/>
                </a:ext>
              </a:extLst>
            </p:cNvPr>
            <p:cNvSpPr/>
            <p:nvPr/>
          </p:nvSpPr>
          <p:spPr>
            <a:xfrm>
              <a:off x="5567027" y="4551831"/>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3" name="Google Shape;3692;p78">
              <a:extLst>
                <a:ext uri="{FF2B5EF4-FFF2-40B4-BE49-F238E27FC236}">
                  <a16:creationId xmlns:a16="http://schemas.microsoft.com/office/drawing/2014/main" id="{6ED4F95B-32B8-4DCD-8896-093054011919}"/>
                </a:ext>
              </a:extLst>
            </p:cNvPr>
            <p:cNvSpPr/>
            <p:nvPr/>
          </p:nvSpPr>
          <p:spPr>
            <a:xfrm>
              <a:off x="5567027" y="2444656"/>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4" name="Google Shape;3697;p78">
              <a:extLst>
                <a:ext uri="{FF2B5EF4-FFF2-40B4-BE49-F238E27FC236}">
                  <a16:creationId xmlns:a16="http://schemas.microsoft.com/office/drawing/2014/main" id="{CEAAB67A-D07E-4AB3-BA85-AE0C09DD8B7F}"/>
                </a:ext>
              </a:extLst>
            </p:cNvPr>
            <p:cNvSpPr/>
            <p:nvPr/>
          </p:nvSpPr>
          <p:spPr>
            <a:xfrm>
              <a:off x="6978027" y="3498256"/>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5" name="Google Shape;3698;p78">
              <a:extLst>
                <a:ext uri="{FF2B5EF4-FFF2-40B4-BE49-F238E27FC236}">
                  <a16:creationId xmlns:a16="http://schemas.microsoft.com/office/drawing/2014/main" id="{4B4EC394-E4D2-4646-B84B-B60E0E6ABE9D}"/>
                </a:ext>
              </a:extLst>
            </p:cNvPr>
            <p:cNvSpPr/>
            <p:nvPr/>
          </p:nvSpPr>
          <p:spPr>
            <a:xfrm>
              <a:off x="6978027" y="455184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96" name="Google Shape;3699;p78">
              <a:extLst>
                <a:ext uri="{FF2B5EF4-FFF2-40B4-BE49-F238E27FC236}">
                  <a16:creationId xmlns:a16="http://schemas.microsoft.com/office/drawing/2014/main" id="{FD9BE912-4A65-49E8-8746-25F14A961D1A}"/>
                </a:ext>
              </a:extLst>
            </p:cNvPr>
            <p:cNvSpPr/>
            <p:nvPr/>
          </p:nvSpPr>
          <p:spPr>
            <a:xfrm>
              <a:off x="6978027" y="2444669"/>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97" name="Google Shape;3700;p78">
              <a:extLst>
                <a:ext uri="{FF2B5EF4-FFF2-40B4-BE49-F238E27FC236}">
                  <a16:creationId xmlns:a16="http://schemas.microsoft.com/office/drawing/2014/main" id="{8B92EADD-2F5C-43C1-8810-335A5AAA340D}"/>
                </a:ext>
              </a:extLst>
            </p:cNvPr>
            <p:cNvCxnSpPr>
              <a:stCxn id="93" idx="6"/>
              <a:endCxn id="94" idx="2"/>
            </p:cNvCxnSpPr>
            <p:nvPr/>
          </p:nvCxnSpPr>
          <p:spPr>
            <a:xfrm>
              <a:off x="6299027" y="2795206"/>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98" name="Google Shape;3701;p78">
              <a:extLst>
                <a:ext uri="{FF2B5EF4-FFF2-40B4-BE49-F238E27FC236}">
                  <a16:creationId xmlns:a16="http://schemas.microsoft.com/office/drawing/2014/main" id="{A54B7323-395F-4A7A-A9C6-22C92467C627}"/>
                </a:ext>
              </a:extLst>
            </p:cNvPr>
            <p:cNvCxnSpPr>
              <a:stCxn id="93" idx="6"/>
              <a:endCxn id="96" idx="2"/>
            </p:cNvCxnSpPr>
            <p:nvPr/>
          </p:nvCxnSpPr>
          <p:spPr>
            <a:xfrm>
              <a:off x="6299027" y="2795206"/>
              <a:ext cx="678900" cy="0"/>
            </a:xfrm>
            <a:prstGeom prst="straightConnector1">
              <a:avLst/>
            </a:prstGeom>
            <a:noFill/>
            <a:ln w="9525" cap="flat" cmpd="sng">
              <a:solidFill>
                <a:schemeClr val="tx1"/>
              </a:solidFill>
              <a:prstDash val="solid"/>
              <a:round/>
              <a:headEnd type="none" w="med" len="med"/>
              <a:tailEnd type="triangle" w="med" len="med"/>
            </a:ln>
          </p:spPr>
        </p:cxnSp>
        <p:cxnSp>
          <p:nvCxnSpPr>
            <p:cNvPr id="99" name="Google Shape;3702;p78">
              <a:extLst>
                <a:ext uri="{FF2B5EF4-FFF2-40B4-BE49-F238E27FC236}">
                  <a16:creationId xmlns:a16="http://schemas.microsoft.com/office/drawing/2014/main" id="{AC9AFDD1-7BEA-4B53-89D5-8CDA697CE282}"/>
                </a:ext>
              </a:extLst>
            </p:cNvPr>
            <p:cNvCxnSpPr>
              <a:stCxn id="93" idx="6"/>
              <a:endCxn id="95" idx="2"/>
            </p:cNvCxnSpPr>
            <p:nvPr/>
          </p:nvCxnSpPr>
          <p:spPr>
            <a:xfrm>
              <a:off x="6299027" y="2795206"/>
              <a:ext cx="678900" cy="2107200"/>
            </a:xfrm>
            <a:prstGeom prst="straightConnector1">
              <a:avLst/>
            </a:prstGeom>
            <a:noFill/>
            <a:ln w="9525" cap="flat" cmpd="sng">
              <a:solidFill>
                <a:schemeClr val="tx1"/>
              </a:solidFill>
              <a:prstDash val="solid"/>
              <a:round/>
              <a:headEnd type="none" w="med" len="med"/>
              <a:tailEnd type="triangle" w="med" len="med"/>
            </a:ln>
          </p:spPr>
        </p:cxnSp>
        <p:cxnSp>
          <p:nvCxnSpPr>
            <p:cNvPr id="100" name="Google Shape;3703;p78">
              <a:extLst>
                <a:ext uri="{FF2B5EF4-FFF2-40B4-BE49-F238E27FC236}">
                  <a16:creationId xmlns:a16="http://schemas.microsoft.com/office/drawing/2014/main" id="{497121E4-855A-4709-ABD0-788EB983101E}"/>
                </a:ext>
              </a:extLst>
            </p:cNvPr>
            <p:cNvCxnSpPr>
              <a:stCxn id="91" idx="6"/>
              <a:endCxn id="96" idx="2"/>
            </p:cNvCxnSpPr>
            <p:nvPr/>
          </p:nvCxnSpPr>
          <p:spPr>
            <a:xfrm rot="10800000" flipH="1">
              <a:off x="6299027" y="2795194"/>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101" name="Google Shape;3704;p78">
              <a:extLst>
                <a:ext uri="{FF2B5EF4-FFF2-40B4-BE49-F238E27FC236}">
                  <a16:creationId xmlns:a16="http://schemas.microsoft.com/office/drawing/2014/main" id="{C0EA67AA-6BDC-48CC-869C-E53068BD653B}"/>
                </a:ext>
              </a:extLst>
            </p:cNvPr>
            <p:cNvCxnSpPr>
              <a:stCxn id="91" idx="6"/>
              <a:endCxn id="94" idx="2"/>
            </p:cNvCxnSpPr>
            <p:nvPr/>
          </p:nvCxnSpPr>
          <p:spPr>
            <a:xfrm>
              <a:off x="6299027" y="3848794"/>
              <a:ext cx="678900" cy="0"/>
            </a:xfrm>
            <a:prstGeom prst="straightConnector1">
              <a:avLst/>
            </a:prstGeom>
            <a:noFill/>
            <a:ln w="9525" cap="flat" cmpd="sng">
              <a:solidFill>
                <a:schemeClr val="tx1"/>
              </a:solidFill>
              <a:prstDash val="solid"/>
              <a:round/>
              <a:headEnd type="none" w="med" len="med"/>
              <a:tailEnd type="triangle" w="med" len="med"/>
            </a:ln>
          </p:spPr>
        </p:cxnSp>
        <p:cxnSp>
          <p:nvCxnSpPr>
            <p:cNvPr id="102" name="Google Shape;3705;p78">
              <a:extLst>
                <a:ext uri="{FF2B5EF4-FFF2-40B4-BE49-F238E27FC236}">
                  <a16:creationId xmlns:a16="http://schemas.microsoft.com/office/drawing/2014/main" id="{40BCA4FF-A062-4085-9413-DC02F4C25079}"/>
                </a:ext>
              </a:extLst>
            </p:cNvPr>
            <p:cNvCxnSpPr>
              <a:stCxn id="91" idx="6"/>
              <a:endCxn id="95" idx="2"/>
            </p:cNvCxnSpPr>
            <p:nvPr/>
          </p:nvCxnSpPr>
          <p:spPr>
            <a:xfrm>
              <a:off x="6299027" y="3848794"/>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103" name="Google Shape;3706;p78">
              <a:extLst>
                <a:ext uri="{FF2B5EF4-FFF2-40B4-BE49-F238E27FC236}">
                  <a16:creationId xmlns:a16="http://schemas.microsoft.com/office/drawing/2014/main" id="{95450C48-3207-4A22-AE7D-AFF8DF9E9958}"/>
                </a:ext>
              </a:extLst>
            </p:cNvPr>
            <p:cNvCxnSpPr>
              <a:stCxn id="92" idx="6"/>
              <a:endCxn id="96" idx="2"/>
            </p:cNvCxnSpPr>
            <p:nvPr/>
          </p:nvCxnSpPr>
          <p:spPr>
            <a:xfrm rot="10800000" flipH="1">
              <a:off x="6299027" y="2795181"/>
              <a:ext cx="678900" cy="2107200"/>
            </a:xfrm>
            <a:prstGeom prst="straightConnector1">
              <a:avLst/>
            </a:prstGeom>
            <a:noFill/>
            <a:ln w="9525" cap="flat" cmpd="sng">
              <a:solidFill>
                <a:schemeClr val="tx1"/>
              </a:solidFill>
              <a:prstDash val="solid"/>
              <a:round/>
              <a:headEnd type="none" w="med" len="med"/>
              <a:tailEnd type="triangle" w="med" len="med"/>
            </a:ln>
          </p:spPr>
        </p:cxnSp>
        <p:cxnSp>
          <p:nvCxnSpPr>
            <p:cNvPr id="104" name="Google Shape;3707;p78">
              <a:extLst>
                <a:ext uri="{FF2B5EF4-FFF2-40B4-BE49-F238E27FC236}">
                  <a16:creationId xmlns:a16="http://schemas.microsoft.com/office/drawing/2014/main" id="{D725F2B4-E4DD-4ECF-8967-EB18D4DB034A}"/>
                </a:ext>
              </a:extLst>
            </p:cNvPr>
            <p:cNvCxnSpPr>
              <a:stCxn id="92" idx="6"/>
              <a:endCxn id="94" idx="2"/>
            </p:cNvCxnSpPr>
            <p:nvPr/>
          </p:nvCxnSpPr>
          <p:spPr>
            <a:xfrm rot="10800000" flipH="1">
              <a:off x="6299027" y="3848781"/>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105" name="Google Shape;3708;p78">
              <a:extLst>
                <a:ext uri="{FF2B5EF4-FFF2-40B4-BE49-F238E27FC236}">
                  <a16:creationId xmlns:a16="http://schemas.microsoft.com/office/drawing/2014/main" id="{AC505BC4-401E-41B6-B55E-9954C8EAB4A7}"/>
                </a:ext>
              </a:extLst>
            </p:cNvPr>
            <p:cNvCxnSpPr>
              <a:stCxn id="92" idx="6"/>
              <a:endCxn id="95" idx="2"/>
            </p:cNvCxnSpPr>
            <p:nvPr/>
          </p:nvCxnSpPr>
          <p:spPr>
            <a:xfrm>
              <a:off x="6299027" y="4902381"/>
              <a:ext cx="678900" cy="0"/>
            </a:xfrm>
            <a:prstGeom prst="straightConnector1">
              <a:avLst/>
            </a:prstGeom>
            <a:noFill/>
            <a:ln w="9525" cap="flat" cmpd="sng">
              <a:solidFill>
                <a:schemeClr val="tx1"/>
              </a:solidFill>
              <a:prstDash val="solid"/>
              <a:round/>
              <a:headEnd type="none" w="med" len="med"/>
              <a:tailEnd type="triangle" w="med" len="med"/>
            </a:ln>
          </p:spPr>
        </p:cxnSp>
        <p:sp>
          <p:nvSpPr>
            <p:cNvPr id="106" name="Google Shape;3709;p78">
              <a:extLst>
                <a:ext uri="{FF2B5EF4-FFF2-40B4-BE49-F238E27FC236}">
                  <a16:creationId xmlns:a16="http://schemas.microsoft.com/office/drawing/2014/main" id="{1A9A0CAD-0531-4C6D-87E1-02637B9F22F2}"/>
                </a:ext>
              </a:extLst>
            </p:cNvPr>
            <p:cNvSpPr/>
            <p:nvPr/>
          </p:nvSpPr>
          <p:spPr>
            <a:xfrm>
              <a:off x="8355577" y="305859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3710;p78">
              <a:extLst>
                <a:ext uri="{FF2B5EF4-FFF2-40B4-BE49-F238E27FC236}">
                  <a16:creationId xmlns:a16="http://schemas.microsoft.com/office/drawing/2014/main" id="{F431F2FB-38FD-45F9-BAEB-F838E7433C4C}"/>
                </a:ext>
              </a:extLst>
            </p:cNvPr>
            <p:cNvSpPr/>
            <p:nvPr/>
          </p:nvSpPr>
          <p:spPr>
            <a:xfrm>
              <a:off x="8355577" y="393789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08" name="Google Shape;3711;p78">
              <a:extLst>
                <a:ext uri="{FF2B5EF4-FFF2-40B4-BE49-F238E27FC236}">
                  <a16:creationId xmlns:a16="http://schemas.microsoft.com/office/drawing/2014/main" id="{06811DAF-28C7-4341-9818-9CF1CF1A88B6}"/>
                </a:ext>
              </a:extLst>
            </p:cNvPr>
            <p:cNvCxnSpPr>
              <a:stCxn id="96" idx="6"/>
              <a:endCxn id="106" idx="2"/>
            </p:cNvCxnSpPr>
            <p:nvPr/>
          </p:nvCxnSpPr>
          <p:spPr>
            <a:xfrm>
              <a:off x="7710027" y="2795219"/>
              <a:ext cx="645600" cy="613800"/>
            </a:xfrm>
            <a:prstGeom prst="straightConnector1">
              <a:avLst/>
            </a:prstGeom>
            <a:noFill/>
            <a:ln w="9525" cap="flat" cmpd="sng">
              <a:solidFill>
                <a:schemeClr val="tx1"/>
              </a:solidFill>
              <a:prstDash val="solid"/>
              <a:round/>
              <a:headEnd type="none" w="med" len="med"/>
              <a:tailEnd type="triangle" w="med" len="med"/>
            </a:ln>
          </p:spPr>
        </p:cxnSp>
        <p:cxnSp>
          <p:nvCxnSpPr>
            <p:cNvPr id="109" name="Google Shape;3712;p78">
              <a:extLst>
                <a:ext uri="{FF2B5EF4-FFF2-40B4-BE49-F238E27FC236}">
                  <a16:creationId xmlns:a16="http://schemas.microsoft.com/office/drawing/2014/main" id="{021CB477-0A85-4AC3-873C-63625F47CD74}"/>
                </a:ext>
              </a:extLst>
            </p:cNvPr>
            <p:cNvCxnSpPr>
              <a:stCxn id="96" idx="6"/>
              <a:endCxn id="107" idx="2"/>
            </p:cNvCxnSpPr>
            <p:nvPr/>
          </p:nvCxnSpPr>
          <p:spPr>
            <a:xfrm>
              <a:off x="7710027" y="2795219"/>
              <a:ext cx="645600" cy="1493100"/>
            </a:xfrm>
            <a:prstGeom prst="straightConnector1">
              <a:avLst/>
            </a:prstGeom>
            <a:noFill/>
            <a:ln w="9525" cap="flat" cmpd="sng">
              <a:solidFill>
                <a:schemeClr val="tx1"/>
              </a:solidFill>
              <a:prstDash val="solid"/>
              <a:round/>
              <a:headEnd type="none" w="med" len="med"/>
              <a:tailEnd type="triangle" w="med" len="med"/>
            </a:ln>
          </p:spPr>
        </p:cxnSp>
        <p:cxnSp>
          <p:nvCxnSpPr>
            <p:cNvPr id="110" name="Google Shape;3713;p78">
              <a:extLst>
                <a:ext uri="{FF2B5EF4-FFF2-40B4-BE49-F238E27FC236}">
                  <a16:creationId xmlns:a16="http://schemas.microsoft.com/office/drawing/2014/main" id="{4778971E-B86D-4FB6-BC8A-9770A0579BA7}"/>
                </a:ext>
              </a:extLst>
            </p:cNvPr>
            <p:cNvCxnSpPr>
              <a:stCxn id="94" idx="6"/>
              <a:endCxn id="106" idx="2"/>
            </p:cNvCxnSpPr>
            <p:nvPr/>
          </p:nvCxnSpPr>
          <p:spPr>
            <a:xfrm rot="10800000" flipH="1">
              <a:off x="7710027" y="3409006"/>
              <a:ext cx="645600" cy="439800"/>
            </a:xfrm>
            <a:prstGeom prst="straightConnector1">
              <a:avLst/>
            </a:prstGeom>
            <a:noFill/>
            <a:ln w="9525" cap="flat" cmpd="sng">
              <a:solidFill>
                <a:schemeClr val="tx1"/>
              </a:solidFill>
              <a:prstDash val="solid"/>
              <a:round/>
              <a:headEnd type="none" w="med" len="med"/>
              <a:tailEnd type="triangle" w="med" len="med"/>
            </a:ln>
          </p:spPr>
        </p:cxnSp>
        <p:cxnSp>
          <p:nvCxnSpPr>
            <p:cNvPr id="111" name="Google Shape;3714;p78">
              <a:extLst>
                <a:ext uri="{FF2B5EF4-FFF2-40B4-BE49-F238E27FC236}">
                  <a16:creationId xmlns:a16="http://schemas.microsoft.com/office/drawing/2014/main" id="{CF481166-2F9D-4D85-ADC7-03D777385BB2}"/>
                </a:ext>
              </a:extLst>
            </p:cNvPr>
            <p:cNvCxnSpPr>
              <a:stCxn id="94" idx="6"/>
              <a:endCxn id="107" idx="2"/>
            </p:cNvCxnSpPr>
            <p:nvPr/>
          </p:nvCxnSpPr>
          <p:spPr>
            <a:xfrm>
              <a:off x="7710027" y="3848806"/>
              <a:ext cx="645600" cy="439500"/>
            </a:xfrm>
            <a:prstGeom prst="straightConnector1">
              <a:avLst/>
            </a:prstGeom>
            <a:noFill/>
            <a:ln w="9525" cap="flat" cmpd="sng">
              <a:solidFill>
                <a:schemeClr val="tx1"/>
              </a:solidFill>
              <a:prstDash val="solid"/>
              <a:round/>
              <a:headEnd type="none" w="med" len="med"/>
              <a:tailEnd type="triangle" w="med" len="med"/>
            </a:ln>
          </p:spPr>
        </p:cxnSp>
        <p:cxnSp>
          <p:nvCxnSpPr>
            <p:cNvPr id="112" name="Google Shape;3715;p78">
              <a:extLst>
                <a:ext uri="{FF2B5EF4-FFF2-40B4-BE49-F238E27FC236}">
                  <a16:creationId xmlns:a16="http://schemas.microsoft.com/office/drawing/2014/main" id="{AE33D3AD-930A-4042-BA67-6EB878B0D8F0}"/>
                </a:ext>
              </a:extLst>
            </p:cNvPr>
            <p:cNvCxnSpPr>
              <a:stCxn id="95" idx="6"/>
              <a:endCxn id="106" idx="2"/>
            </p:cNvCxnSpPr>
            <p:nvPr/>
          </p:nvCxnSpPr>
          <p:spPr>
            <a:xfrm rot="10800000" flipH="1">
              <a:off x="7710027" y="3409294"/>
              <a:ext cx="645600" cy="1493100"/>
            </a:xfrm>
            <a:prstGeom prst="straightConnector1">
              <a:avLst/>
            </a:prstGeom>
            <a:noFill/>
            <a:ln w="9525" cap="flat" cmpd="sng">
              <a:solidFill>
                <a:schemeClr val="tx1"/>
              </a:solidFill>
              <a:prstDash val="solid"/>
              <a:round/>
              <a:headEnd type="none" w="med" len="med"/>
              <a:tailEnd type="triangle" w="med" len="med"/>
            </a:ln>
          </p:spPr>
        </p:cxnSp>
        <p:cxnSp>
          <p:nvCxnSpPr>
            <p:cNvPr id="113" name="Google Shape;3716;p78">
              <a:extLst>
                <a:ext uri="{FF2B5EF4-FFF2-40B4-BE49-F238E27FC236}">
                  <a16:creationId xmlns:a16="http://schemas.microsoft.com/office/drawing/2014/main" id="{DCEF0BC4-068A-4EC6-8486-C78821A8C5BB}"/>
                </a:ext>
              </a:extLst>
            </p:cNvPr>
            <p:cNvCxnSpPr>
              <a:stCxn id="95" idx="6"/>
              <a:endCxn id="107" idx="2"/>
            </p:cNvCxnSpPr>
            <p:nvPr/>
          </p:nvCxnSpPr>
          <p:spPr>
            <a:xfrm rot="10800000" flipH="1">
              <a:off x="7710027" y="4288594"/>
              <a:ext cx="645600" cy="613800"/>
            </a:xfrm>
            <a:prstGeom prst="straightConnector1">
              <a:avLst/>
            </a:prstGeom>
            <a:noFill/>
            <a:ln w="9525" cap="flat" cmpd="sng">
              <a:solidFill>
                <a:schemeClr val="tx1"/>
              </a:solidFill>
              <a:prstDash val="solid"/>
              <a:round/>
              <a:headEnd type="none" w="med" len="med"/>
              <a:tailEnd type="triangle" w="med" len="med"/>
            </a:ln>
          </p:spPr>
        </p:cxnSp>
        <p:cxnSp>
          <p:nvCxnSpPr>
            <p:cNvPr id="114" name="Google Shape;3717;p78">
              <a:extLst>
                <a:ext uri="{FF2B5EF4-FFF2-40B4-BE49-F238E27FC236}">
                  <a16:creationId xmlns:a16="http://schemas.microsoft.com/office/drawing/2014/main" id="{CDA53AAD-8CF6-49A8-B115-F88E77013379}"/>
                </a:ext>
              </a:extLst>
            </p:cNvPr>
            <p:cNvCxnSpPr>
              <a:cxnSpLocks/>
            </p:cNvCxnSpPr>
            <p:nvPr/>
          </p:nvCxnSpPr>
          <p:spPr>
            <a:xfrm>
              <a:off x="9087577" y="3409144"/>
              <a:ext cx="741900" cy="15600"/>
            </a:xfrm>
            <a:prstGeom prst="straightConnector1">
              <a:avLst/>
            </a:prstGeom>
            <a:noFill/>
            <a:ln w="9525" cap="flat" cmpd="sng">
              <a:solidFill>
                <a:schemeClr val="tx1"/>
              </a:solidFill>
              <a:prstDash val="solid"/>
              <a:round/>
              <a:headEnd type="none" w="med" len="med"/>
              <a:tailEnd type="triangle" w="med" len="med"/>
            </a:ln>
          </p:spPr>
        </p:cxnSp>
        <p:cxnSp>
          <p:nvCxnSpPr>
            <p:cNvPr id="115" name="Google Shape;3718;p78">
              <a:extLst>
                <a:ext uri="{FF2B5EF4-FFF2-40B4-BE49-F238E27FC236}">
                  <a16:creationId xmlns:a16="http://schemas.microsoft.com/office/drawing/2014/main" id="{40C17939-8878-4AB4-9966-36198E25A36C}"/>
                </a:ext>
              </a:extLst>
            </p:cNvPr>
            <p:cNvCxnSpPr>
              <a:stCxn id="107" idx="6"/>
            </p:cNvCxnSpPr>
            <p:nvPr/>
          </p:nvCxnSpPr>
          <p:spPr>
            <a:xfrm>
              <a:off x="9087577" y="4288444"/>
              <a:ext cx="722100" cy="8400"/>
            </a:xfrm>
            <a:prstGeom prst="straightConnector1">
              <a:avLst/>
            </a:prstGeom>
            <a:noFill/>
            <a:ln w="9525" cap="flat" cmpd="sng">
              <a:solidFill>
                <a:schemeClr val="tx1"/>
              </a:solidFill>
              <a:prstDash val="solid"/>
              <a:round/>
              <a:headEnd type="none" w="med" len="med"/>
              <a:tailEnd type="triangle" w="med" len="med"/>
            </a:ln>
          </p:spPr>
        </p:cxnSp>
      </p:grpSp>
      <p:sp>
        <p:nvSpPr>
          <p:cNvPr id="116" name="Google Shape;479;p32">
            <a:extLst>
              <a:ext uri="{FF2B5EF4-FFF2-40B4-BE49-F238E27FC236}">
                <a16:creationId xmlns:a16="http://schemas.microsoft.com/office/drawing/2014/main" id="{89807E24-4E18-462D-B63D-2B5C07660F0B}"/>
              </a:ext>
            </a:extLst>
          </p:cNvPr>
          <p:cNvSpPr txBox="1"/>
          <p:nvPr/>
        </p:nvSpPr>
        <p:spPr>
          <a:xfrm>
            <a:off x="5215042" y="4422741"/>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t>Intention_E</a:t>
            </a:r>
            <a:endParaRPr b="1" dirty="0"/>
          </a:p>
        </p:txBody>
      </p:sp>
      <p:sp>
        <p:nvSpPr>
          <p:cNvPr id="117" name="Google Shape;479;p32">
            <a:extLst>
              <a:ext uri="{FF2B5EF4-FFF2-40B4-BE49-F238E27FC236}">
                <a16:creationId xmlns:a16="http://schemas.microsoft.com/office/drawing/2014/main" id="{FF7613E2-24A7-4BA3-A83E-932172A68BBA}"/>
              </a:ext>
            </a:extLst>
          </p:cNvPr>
          <p:cNvSpPr txBox="1"/>
          <p:nvPr/>
        </p:nvSpPr>
        <p:spPr>
          <a:xfrm>
            <a:off x="5259331" y="5591067"/>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err="1"/>
              <a:t>Intention_P</a:t>
            </a:r>
            <a:endParaRPr b="1" dirty="0"/>
          </a:p>
        </p:txBody>
      </p:sp>
      <p:grpSp>
        <p:nvGrpSpPr>
          <p:cNvPr id="181" name="组合 180">
            <a:extLst>
              <a:ext uri="{FF2B5EF4-FFF2-40B4-BE49-F238E27FC236}">
                <a16:creationId xmlns:a16="http://schemas.microsoft.com/office/drawing/2014/main" id="{E72E7691-496A-455F-9157-20ACDCE889AD}"/>
              </a:ext>
            </a:extLst>
          </p:cNvPr>
          <p:cNvGrpSpPr/>
          <p:nvPr/>
        </p:nvGrpSpPr>
        <p:grpSpPr>
          <a:xfrm>
            <a:off x="6637363" y="4049617"/>
            <a:ext cx="1001168" cy="1318699"/>
            <a:chOff x="2805932" y="2151601"/>
            <a:chExt cx="2132068" cy="2808275"/>
          </a:xfrm>
          <a:noFill/>
        </p:grpSpPr>
        <p:sp>
          <p:nvSpPr>
            <p:cNvPr id="182" name="Google Shape;3690;p78">
              <a:extLst>
                <a:ext uri="{FF2B5EF4-FFF2-40B4-BE49-F238E27FC236}">
                  <a16:creationId xmlns:a16="http://schemas.microsoft.com/office/drawing/2014/main" id="{8FC355F4-0614-4736-BE68-297FF3E397CD}"/>
                </a:ext>
              </a:extLst>
            </p:cNvPr>
            <p:cNvSpPr/>
            <p:nvPr/>
          </p:nvSpPr>
          <p:spPr>
            <a:xfrm>
              <a:off x="2805932" y="2781126"/>
              <a:ext cx="732000" cy="701100"/>
            </a:xfrm>
            <a:prstGeom prst="ellipse">
              <a:avLst/>
            </a:prstGeom>
            <a:grp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3" name="Google Shape;3691;p78">
              <a:extLst>
                <a:ext uri="{FF2B5EF4-FFF2-40B4-BE49-F238E27FC236}">
                  <a16:creationId xmlns:a16="http://schemas.microsoft.com/office/drawing/2014/main" id="{78211654-A3DA-4DAE-AFBF-20CF4884E73A}"/>
                </a:ext>
              </a:extLst>
            </p:cNvPr>
            <p:cNvSpPr/>
            <p:nvPr/>
          </p:nvSpPr>
          <p:spPr>
            <a:xfrm>
              <a:off x="2805932" y="3731982"/>
              <a:ext cx="732000" cy="701100"/>
            </a:xfrm>
            <a:prstGeom prst="ellipse">
              <a:avLst/>
            </a:prstGeom>
            <a:grp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4" name="Google Shape;3697;p78">
              <a:extLst>
                <a:ext uri="{FF2B5EF4-FFF2-40B4-BE49-F238E27FC236}">
                  <a16:creationId xmlns:a16="http://schemas.microsoft.com/office/drawing/2014/main" id="{82422303-3E4A-4C6D-869A-6723D42B3A81}"/>
                </a:ext>
              </a:extLst>
            </p:cNvPr>
            <p:cNvSpPr/>
            <p:nvPr/>
          </p:nvSpPr>
          <p:spPr>
            <a:xfrm>
              <a:off x="4206000" y="3205188"/>
              <a:ext cx="732000" cy="701100"/>
            </a:xfrm>
            <a:prstGeom prst="ellipse">
              <a:avLst/>
            </a:prstGeom>
            <a:grp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5" name="Google Shape;3698;p78">
              <a:extLst>
                <a:ext uri="{FF2B5EF4-FFF2-40B4-BE49-F238E27FC236}">
                  <a16:creationId xmlns:a16="http://schemas.microsoft.com/office/drawing/2014/main" id="{2874F933-F694-4C97-91CF-CBAF6B7F0B4B}"/>
                </a:ext>
              </a:extLst>
            </p:cNvPr>
            <p:cNvSpPr/>
            <p:nvPr/>
          </p:nvSpPr>
          <p:spPr>
            <a:xfrm>
              <a:off x="4206000" y="4258776"/>
              <a:ext cx="732000" cy="701100"/>
            </a:xfrm>
            <a:prstGeom prst="ellipse">
              <a:avLst/>
            </a:prstGeom>
            <a:grp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86" name="Google Shape;3699;p78">
              <a:extLst>
                <a:ext uri="{FF2B5EF4-FFF2-40B4-BE49-F238E27FC236}">
                  <a16:creationId xmlns:a16="http://schemas.microsoft.com/office/drawing/2014/main" id="{567C3A77-9CCA-482F-AB00-68F70C35A8AA}"/>
                </a:ext>
              </a:extLst>
            </p:cNvPr>
            <p:cNvSpPr/>
            <p:nvPr/>
          </p:nvSpPr>
          <p:spPr>
            <a:xfrm>
              <a:off x="4206000" y="2151601"/>
              <a:ext cx="732000" cy="701100"/>
            </a:xfrm>
            <a:prstGeom prst="ellipse">
              <a:avLst/>
            </a:prstGeom>
            <a:grp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87" name="Google Shape;3703;p78">
              <a:extLst>
                <a:ext uri="{FF2B5EF4-FFF2-40B4-BE49-F238E27FC236}">
                  <a16:creationId xmlns:a16="http://schemas.microsoft.com/office/drawing/2014/main" id="{6A80F52B-DD09-42CD-8E39-AC5EC18AE0DC}"/>
                </a:ext>
              </a:extLst>
            </p:cNvPr>
            <p:cNvCxnSpPr>
              <a:stCxn id="182" idx="6"/>
              <a:endCxn id="186" idx="2"/>
            </p:cNvCxnSpPr>
            <p:nvPr/>
          </p:nvCxnSpPr>
          <p:spPr>
            <a:xfrm flipV="1">
              <a:off x="3537932" y="2502151"/>
              <a:ext cx="668068" cy="629525"/>
            </a:xfrm>
            <a:prstGeom prst="straightConnector1">
              <a:avLst/>
            </a:prstGeom>
            <a:grpFill/>
            <a:ln w="9525" cap="flat" cmpd="sng">
              <a:solidFill>
                <a:schemeClr val="tx1"/>
              </a:solidFill>
              <a:prstDash val="solid"/>
              <a:round/>
              <a:headEnd type="none" w="med" len="med"/>
              <a:tailEnd type="triangle" w="med" len="med"/>
            </a:ln>
          </p:spPr>
        </p:cxnSp>
        <p:cxnSp>
          <p:nvCxnSpPr>
            <p:cNvPr id="188" name="Google Shape;3704;p78">
              <a:extLst>
                <a:ext uri="{FF2B5EF4-FFF2-40B4-BE49-F238E27FC236}">
                  <a16:creationId xmlns:a16="http://schemas.microsoft.com/office/drawing/2014/main" id="{908B12F7-284A-4D32-AF78-9A2A6832340D}"/>
                </a:ext>
              </a:extLst>
            </p:cNvPr>
            <p:cNvCxnSpPr>
              <a:stCxn id="182" idx="6"/>
              <a:endCxn id="184" idx="2"/>
            </p:cNvCxnSpPr>
            <p:nvPr/>
          </p:nvCxnSpPr>
          <p:spPr>
            <a:xfrm>
              <a:off x="3537932" y="3131676"/>
              <a:ext cx="668068" cy="424062"/>
            </a:xfrm>
            <a:prstGeom prst="straightConnector1">
              <a:avLst/>
            </a:prstGeom>
            <a:grpFill/>
            <a:ln w="9525" cap="flat" cmpd="sng">
              <a:solidFill>
                <a:schemeClr val="tx1"/>
              </a:solidFill>
              <a:prstDash val="solid"/>
              <a:round/>
              <a:headEnd type="none" w="med" len="med"/>
              <a:tailEnd type="triangle" w="med" len="med"/>
            </a:ln>
          </p:spPr>
        </p:cxnSp>
        <p:cxnSp>
          <p:nvCxnSpPr>
            <p:cNvPr id="189" name="Google Shape;3705;p78">
              <a:extLst>
                <a:ext uri="{FF2B5EF4-FFF2-40B4-BE49-F238E27FC236}">
                  <a16:creationId xmlns:a16="http://schemas.microsoft.com/office/drawing/2014/main" id="{75B97BA2-F96C-4F93-930B-1E103E8B6E32}"/>
                </a:ext>
              </a:extLst>
            </p:cNvPr>
            <p:cNvCxnSpPr>
              <a:stCxn id="182" idx="6"/>
              <a:endCxn id="185" idx="2"/>
            </p:cNvCxnSpPr>
            <p:nvPr/>
          </p:nvCxnSpPr>
          <p:spPr>
            <a:xfrm>
              <a:off x="3537932" y="3131676"/>
              <a:ext cx="668068" cy="1477650"/>
            </a:xfrm>
            <a:prstGeom prst="straightConnector1">
              <a:avLst/>
            </a:prstGeom>
            <a:grpFill/>
            <a:ln w="9525" cap="flat" cmpd="sng">
              <a:solidFill>
                <a:schemeClr val="tx1"/>
              </a:solidFill>
              <a:prstDash val="solid"/>
              <a:round/>
              <a:headEnd type="none" w="med" len="med"/>
              <a:tailEnd type="triangle" w="med" len="med"/>
            </a:ln>
          </p:spPr>
        </p:cxnSp>
        <p:cxnSp>
          <p:nvCxnSpPr>
            <p:cNvPr id="190" name="Google Shape;3706;p78">
              <a:extLst>
                <a:ext uri="{FF2B5EF4-FFF2-40B4-BE49-F238E27FC236}">
                  <a16:creationId xmlns:a16="http://schemas.microsoft.com/office/drawing/2014/main" id="{BE8DC2AE-CF6C-471E-B721-6F1D6FFF365C}"/>
                </a:ext>
              </a:extLst>
            </p:cNvPr>
            <p:cNvCxnSpPr>
              <a:stCxn id="183" idx="6"/>
              <a:endCxn id="186" idx="2"/>
            </p:cNvCxnSpPr>
            <p:nvPr/>
          </p:nvCxnSpPr>
          <p:spPr>
            <a:xfrm flipV="1">
              <a:off x="3537932" y="2502151"/>
              <a:ext cx="668068" cy="1580381"/>
            </a:xfrm>
            <a:prstGeom prst="straightConnector1">
              <a:avLst/>
            </a:prstGeom>
            <a:grpFill/>
            <a:ln w="9525" cap="flat" cmpd="sng">
              <a:solidFill>
                <a:schemeClr val="tx1"/>
              </a:solidFill>
              <a:prstDash val="solid"/>
              <a:round/>
              <a:headEnd type="none" w="med" len="med"/>
              <a:tailEnd type="triangle" w="med" len="med"/>
            </a:ln>
          </p:spPr>
        </p:cxnSp>
        <p:cxnSp>
          <p:nvCxnSpPr>
            <p:cNvPr id="191" name="Google Shape;3707;p78">
              <a:extLst>
                <a:ext uri="{FF2B5EF4-FFF2-40B4-BE49-F238E27FC236}">
                  <a16:creationId xmlns:a16="http://schemas.microsoft.com/office/drawing/2014/main" id="{C9603032-49D5-41A7-8E3A-19534CE7FE76}"/>
                </a:ext>
              </a:extLst>
            </p:cNvPr>
            <p:cNvCxnSpPr>
              <a:stCxn id="183" idx="6"/>
              <a:endCxn id="184" idx="2"/>
            </p:cNvCxnSpPr>
            <p:nvPr/>
          </p:nvCxnSpPr>
          <p:spPr>
            <a:xfrm flipV="1">
              <a:off x="3537932" y="3555738"/>
              <a:ext cx="668068" cy="526794"/>
            </a:xfrm>
            <a:prstGeom prst="straightConnector1">
              <a:avLst/>
            </a:prstGeom>
            <a:grpFill/>
            <a:ln w="9525" cap="flat" cmpd="sng">
              <a:solidFill>
                <a:schemeClr val="tx1"/>
              </a:solidFill>
              <a:prstDash val="solid"/>
              <a:round/>
              <a:headEnd type="none" w="med" len="med"/>
              <a:tailEnd type="triangle" w="med" len="med"/>
            </a:ln>
          </p:spPr>
        </p:cxnSp>
        <p:cxnSp>
          <p:nvCxnSpPr>
            <p:cNvPr id="192" name="Google Shape;3708;p78">
              <a:extLst>
                <a:ext uri="{FF2B5EF4-FFF2-40B4-BE49-F238E27FC236}">
                  <a16:creationId xmlns:a16="http://schemas.microsoft.com/office/drawing/2014/main" id="{5C453867-2F95-4216-B9A0-CDB6A0A0E16A}"/>
                </a:ext>
              </a:extLst>
            </p:cNvPr>
            <p:cNvCxnSpPr>
              <a:stCxn id="183" idx="6"/>
              <a:endCxn id="185" idx="2"/>
            </p:cNvCxnSpPr>
            <p:nvPr/>
          </p:nvCxnSpPr>
          <p:spPr>
            <a:xfrm>
              <a:off x="3537932" y="4082532"/>
              <a:ext cx="668068" cy="526794"/>
            </a:xfrm>
            <a:prstGeom prst="straightConnector1">
              <a:avLst/>
            </a:prstGeom>
            <a:grpFill/>
            <a:ln w="9525" cap="flat" cmpd="sng">
              <a:solidFill>
                <a:schemeClr val="tx1"/>
              </a:solidFill>
              <a:prstDash val="solid"/>
              <a:round/>
              <a:headEnd type="none" w="med" len="med"/>
              <a:tailEnd type="triangle" w="med" len="med"/>
            </a:ln>
          </p:spPr>
        </p:cxnSp>
      </p:grpSp>
      <p:sp>
        <p:nvSpPr>
          <p:cNvPr id="193" name="Google Shape;479;p32">
            <a:extLst>
              <a:ext uri="{FF2B5EF4-FFF2-40B4-BE49-F238E27FC236}">
                <a16:creationId xmlns:a16="http://schemas.microsoft.com/office/drawing/2014/main" id="{376ED344-A5AF-4735-8DC8-3C8869A1098E}"/>
              </a:ext>
            </a:extLst>
          </p:cNvPr>
          <p:cNvSpPr txBox="1"/>
          <p:nvPr/>
        </p:nvSpPr>
        <p:spPr>
          <a:xfrm>
            <a:off x="7283344" y="4418565"/>
            <a:ext cx="1997496"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t>Action’</a:t>
            </a:r>
            <a:r>
              <a:rPr lang="en-US" altLang="zh-CN" b="1" baseline="-25000" dirty="0"/>
              <a:t>t+1</a:t>
            </a:r>
            <a:endParaRPr lang="en-US" altLang="zh-CN" b="1" dirty="0"/>
          </a:p>
        </p:txBody>
      </p:sp>
      <p:sp>
        <p:nvSpPr>
          <p:cNvPr id="194" name="Google Shape;479;p32">
            <a:extLst>
              <a:ext uri="{FF2B5EF4-FFF2-40B4-BE49-F238E27FC236}">
                <a16:creationId xmlns:a16="http://schemas.microsoft.com/office/drawing/2014/main" id="{B762FF17-D86F-4D0B-B6F8-368594F622C8}"/>
              </a:ext>
            </a:extLst>
          </p:cNvPr>
          <p:cNvSpPr txBox="1"/>
          <p:nvPr/>
        </p:nvSpPr>
        <p:spPr>
          <a:xfrm>
            <a:off x="-240198" y="5002718"/>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t>Encoder</a:t>
            </a:r>
            <a:endParaRPr b="1" dirty="0"/>
          </a:p>
        </p:txBody>
      </p:sp>
      <p:sp>
        <p:nvSpPr>
          <p:cNvPr id="195" name="Google Shape;479;p32">
            <a:extLst>
              <a:ext uri="{FF2B5EF4-FFF2-40B4-BE49-F238E27FC236}">
                <a16:creationId xmlns:a16="http://schemas.microsoft.com/office/drawing/2014/main" id="{32E17894-C07D-4B00-80CC-38606CD2D50A}"/>
              </a:ext>
            </a:extLst>
          </p:cNvPr>
          <p:cNvSpPr txBox="1"/>
          <p:nvPr/>
        </p:nvSpPr>
        <p:spPr>
          <a:xfrm>
            <a:off x="-240198" y="5530701"/>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t>Prior</a:t>
            </a:r>
            <a:endParaRPr b="1" dirty="0"/>
          </a:p>
        </p:txBody>
      </p:sp>
    </p:spTree>
    <p:extLst>
      <p:ext uri="{BB962C8B-B14F-4D97-AF65-F5344CB8AC3E}">
        <p14:creationId xmlns:p14="http://schemas.microsoft.com/office/powerpoint/2010/main" val="405556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背景介绍</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sz="2400" b="0" dirty="0">
                <a:solidFill>
                  <a:schemeClr val="tx1"/>
                </a:solidFill>
                <a:effectLst>
                  <a:outerShdw blurRad="38100" dist="38100" dir="2700000" algn="tl">
                    <a:srgbClr val="000000">
                      <a:alpha val="0"/>
                    </a:srgbClr>
                  </a:outerShdw>
                </a:effectLst>
                <a:latin typeface="微软雅黑" panose="020B0503020204020204" pitchFamily="34" charset="-122"/>
                <a:ea typeface="微软雅黑" panose="020B0503020204020204" pitchFamily="34" charset="-122"/>
                <a:cs typeface="+mn-cs"/>
              </a:rPr>
              <a:t>Learn to Communicate</a:t>
            </a:r>
          </a:p>
        </p:txBody>
      </p:sp>
      <p:sp>
        <p:nvSpPr>
          <p:cNvPr id="74" name="标题 1"/>
          <p:cNvSpPr txBox="1"/>
          <p:nvPr/>
        </p:nvSpPr>
        <p:spPr>
          <a:xfrm>
            <a:off x="725347" y="6000220"/>
            <a:ext cx="7596404" cy="51671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r>
              <a:rPr lang="en-US" altLang="zh-CN" sz="2400" dirty="0">
                <a:solidFill>
                  <a:srgbClr val="C00000"/>
                </a:solidFill>
                <a:effectLst/>
                <a:latin typeface="微软雅黑" panose="020B0503020204020204" pitchFamily="34" charset="-122"/>
                <a:ea typeface="微软雅黑" panose="020B0503020204020204" pitchFamily="34" charset="-122"/>
              </a:rPr>
              <a:t>Non-stationarity </a:t>
            </a:r>
          </a:p>
          <a:p>
            <a:pPr algn="ctr"/>
            <a:r>
              <a:rPr lang="en-US" altLang="zh-CN" sz="2400" dirty="0">
                <a:solidFill>
                  <a:srgbClr val="C00000"/>
                </a:solidFill>
                <a:effectLst/>
                <a:latin typeface="微软雅黑" panose="020B0503020204020204" pitchFamily="34" charset="-122"/>
                <a:ea typeface="微软雅黑" panose="020B0503020204020204" pitchFamily="34" charset="-122"/>
              </a:rPr>
              <a:t>Partial observability</a:t>
            </a:r>
            <a:endParaRPr lang="zh-CN" altLang="en-US" sz="2400" dirty="0">
              <a:solidFill>
                <a:srgbClr val="C00000"/>
              </a:solidFill>
              <a:effectLst/>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E4A9F0F-DB15-4DAC-83F5-4822BCCDF4CE}"/>
              </a:ext>
            </a:extLst>
          </p:cNvPr>
          <p:cNvPicPr>
            <a:picLocks noChangeAspect="1"/>
          </p:cNvPicPr>
          <p:nvPr/>
        </p:nvPicPr>
        <p:blipFill>
          <a:blip r:embed="rId3"/>
          <a:stretch>
            <a:fillRect/>
          </a:stretch>
        </p:blipFill>
        <p:spPr>
          <a:xfrm>
            <a:off x="2206833" y="1866058"/>
            <a:ext cx="4722966" cy="3392186"/>
          </a:xfrm>
          <a:prstGeom prst="rect">
            <a:avLst/>
          </a:prstGeom>
        </p:spPr>
      </p:pic>
      <p:sp>
        <p:nvSpPr>
          <p:cNvPr id="5" name="矩形 4">
            <a:extLst>
              <a:ext uri="{FF2B5EF4-FFF2-40B4-BE49-F238E27FC236}">
                <a16:creationId xmlns:a16="http://schemas.microsoft.com/office/drawing/2014/main" id="{ADF00F1F-CF29-49C6-8D75-8ED74888575A}"/>
              </a:ext>
            </a:extLst>
          </p:cNvPr>
          <p:cNvSpPr/>
          <p:nvPr/>
        </p:nvSpPr>
        <p:spPr>
          <a:xfrm>
            <a:off x="2517653" y="5353889"/>
            <a:ext cx="4101326" cy="646331"/>
          </a:xfrm>
          <a:prstGeom prst="rect">
            <a:avLst/>
          </a:prstGeom>
        </p:spPr>
        <p:txBody>
          <a:bodyPr wrap="square">
            <a:spAutoFit/>
          </a:bodyPr>
          <a:lstStyle/>
          <a:p>
            <a:pPr algn="ctr"/>
            <a:r>
              <a:rPr lang="zh-CN" altLang="en-US" dirty="0"/>
              <a:t>Multiple agents interacting with the same environment.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2" descr="https://miro.medium.com/max/1400/1*RiOzdOVaaeKrUotY7-1a2A.png">
            <a:extLst>
              <a:ext uri="{FF2B5EF4-FFF2-40B4-BE49-F238E27FC236}">
                <a16:creationId xmlns:a16="http://schemas.microsoft.com/office/drawing/2014/main" id="{3BDBCC57-B677-4CDC-91D5-E3022BDBE0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7696" y="3392488"/>
            <a:ext cx="2258974" cy="1476714"/>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https://miro.medium.com/max/1400/1*RiOzdOVaaeKrUotY7-1a2A.png">
            <a:extLst>
              <a:ext uri="{FF2B5EF4-FFF2-40B4-BE49-F238E27FC236}">
                <a16:creationId xmlns:a16="http://schemas.microsoft.com/office/drawing/2014/main" id="{97C01031-B284-43BD-91F7-2AF9BDF53C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7696" y="5046302"/>
            <a:ext cx="2258974" cy="14767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14710" y="571480"/>
            <a:ext cx="5786446" cy="585806"/>
          </a:xfrm>
        </p:spPr>
        <p:txBody>
          <a:bodyPr/>
          <a:lstStyle/>
          <a:p>
            <a:r>
              <a:rPr lang="zh-CN" altLang="en-US" dirty="0"/>
              <a:t>目前思路 </a:t>
            </a:r>
          </a:p>
        </p:txBody>
      </p:sp>
      <p:sp>
        <p:nvSpPr>
          <p:cNvPr id="62" name="标题 1"/>
          <p:cNvSpPr txBox="1"/>
          <p:nvPr/>
        </p:nvSpPr>
        <p:spPr>
          <a:xfrm>
            <a:off x="729030" y="1129154"/>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How to Train Intention</a:t>
            </a:r>
          </a:p>
        </p:txBody>
      </p:sp>
      <p:sp>
        <p:nvSpPr>
          <p:cNvPr id="118" name="Content Placeholder 2">
            <a:extLst>
              <a:ext uri="{FF2B5EF4-FFF2-40B4-BE49-F238E27FC236}">
                <a16:creationId xmlns:a16="http://schemas.microsoft.com/office/drawing/2014/main" id="{E2641F68-6505-48CC-9D4C-C9D58AA84449}"/>
              </a:ext>
            </a:extLst>
          </p:cNvPr>
          <p:cNvSpPr txBox="1">
            <a:spLocks/>
          </p:cNvSpPr>
          <p:nvPr/>
        </p:nvSpPr>
        <p:spPr>
          <a:xfrm>
            <a:off x="285750" y="1828773"/>
            <a:ext cx="8715406" cy="4342852"/>
          </a:xfrm>
          <a:prstGeom prst="rect">
            <a:avLst/>
          </a:prstGeom>
        </p:spPr>
        <p:txBody>
          <a:bodyPr/>
          <a:lstStyle>
            <a:lvl1pPr marL="189230" indent="-193040" algn="l" defTabSz="914400" rtl="0" eaLnBrk="1" latinLnBrk="0" hangingPunct="1">
              <a:lnSpc>
                <a:spcPct val="90000"/>
              </a:lnSpc>
              <a:spcBef>
                <a:spcPts val="1000"/>
              </a:spcBef>
              <a:buClr>
                <a:srgbClr val="FF0000"/>
              </a:buClr>
              <a:buFont typeface="Wingdings" panose="05000000000000000000" pitchFamily="2" charset="2"/>
              <a:buChar char="l"/>
              <a:defRPr kumimoji="1" lang="zh-CN" altLang="en-US" sz="2800" kern="1200" dirty="0" smtClean="0">
                <a:solidFill>
                  <a:srgbClr val="88A9E3"/>
                </a:solidFill>
                <a:latin typeface="黑体" panose="02010609060101010101" pitchFamily="49" charset="-122"/>
                <a:ea typeface="黑体" panose="02010609060101010101" pitchFamily="49" charset="-122"/>
                <a:cs typeface="Times New Roman" panose="02020603050405020304" pitchFamily="18" charset="0"/>
              </a:defRPr>
            </a:lvl1pPr>
            <a:lvl2pPr marL="405130" indent="-160655" algn="l" defTabSz="914400" rtl="0" eaLnBrk="1" latinLnBrk="0" hangingPunct="1">
              <a:lnSpc>
                <a:spcPct val="90000"/>
              </a:lnSpc>
              <a:spcBef>
                <a:spcPts val="500"/>
              </a:spcBef>
              <a:buClr>
                <a:srgbClr val="800080"/>
              </a:buClr>
              <a:buSzPct val="70000"/>
              <a:buFont typeface="Arial Black" panose="020B0A04020102020204" pitchFamily="34" charset="0"/>
              <a:buChar char="―"/>
              <a:defRPr sz="2000" kern="1200">
                <a:solidFill>
                  <a:srgbClr val="88A9E3"/>
                </a:solidFill>
                <a:latin typeface="宋体" panose="02010600030101010101" pitchFamily="2" charset="-122"/>
                <a:ea typeface="宋体" panose="02010600030101010101" pitchFamily="2" charset="-122"/>
                <a:cs typeface="+mn-cs"/>
              </a:defRPr>
            </a:lvl2pPr>
            <a:lvl3pPr marL="760730" indent="-257175" algn="l" defTabSz="914400" rtl="0" eaLnBrk="1" latinLnBrk="0" hangingPunct="1">
              <a:lnSpc>
                <a:spcPct val="90000"/>
              </a:lnSpc>
              <a:spcBef>
                <a:spcPts val="500"/>
              </a:spcBef>
              <a:buFont typeface="Wingdings" panose="05000000000000000000" pitchFamily="2" charset="2"/>
              <a:buChar char="l"/>
              <a:defRPr kumimoji="1" lang="zh-CN" altLang="en-US" sz="1600" kern="1200" dirty="0" smtClean="0">
                <a:solidFill>
                  <a:srgbClr val="88A9E3"/>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88A9E3"/>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rgbClr val="88A9E3"/>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01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01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01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015" kern="1200">
                <a:solidFill>
                  <a:schemeClr val="tx1"/>
                </a:solidFill>
                <a:latin typeface="+mn-lt"/>
                <a:ea typeface="+mn-ea"/>
                <a:cs typeface="+mn-cs"/>
              </a:defRPr>
            </a:lvl9pPr>
          </a:lstStyle>
          <a:p>
            <a:pPr marL="457200" indent="-457200"/>
            <a:r>
              <a:rPr lang="en-US" altLang="zh-CN" dirty="0">
                <a:solidFill>
                  <a:schemeClr val="tx1"/>
                </a:solidFill>
                <a:latin typeface="Times New Roman" panose="02020603050405020304" pitchFamily="18" charset="0"/>
                <a:ea typeface="宋体" panose="02010600030101010101" pitchFamily="2" charset="-122"/>
              </a:rPr>
              <a:t>Short-term &amp; Long-term /</a:t>
            </a:r>
            <a:r>
              <a:rPr lang="zh-CN" altLang="en-US" dirty="0">
                <a:solidFill>
                  <a:schemeClr val="tx1"/>
                </a:solidFill>
                <a:latin typeface="Times New Roman" panose="02020603050405020304" pitchFamily="18" charset="0"/>
                <a:ea typeface="宋体" panose="02010600030101010101" pitchFamily="2" charset="-122"/>
              </a:rPr>
              <a:t> </a:t>
            </a:r>
            <a:r>
              <a:rPr lang="en-US" altLang="zh-CN" dirty="0">
                <a:solidFill>
                  <a:schemeClr val="tx1"/>
                </a:solidFill>
                <a:latin typeface="Times New Roman" panose="02020603050405020304" pitchFamily="18" charset="0"/>
                <a:ea typeface="宋体" panose="02010600030101010101" pitchFamily="2" charset="-122"/>
              </a:rPr>
              <a:t>Intention-Clip / Soft-update</a:t>
            </a:r>
          </a:p>
          <a:p>
            <a:pPr marL="673100" lvl="1" indent="-457200"/>
            <a:r>
              <a:rPr lang="en-US" altLang="zh-CN" dirty="0">
                <a:solidFill>
                  <a:schemeClr val="tx1"/>
                </a:solidFill>
                <a:latin typeface="Times New Roman" panose="02020603050405020304" pitchFamily="18" charset="0"/>
              </a:rPr>
              <a:t>In order to learn more stable intention, we eliminate the disturbance action. Besides, the </a:t>
            </a:r>
            <a:r>
              <a:rPr lang="en-US" altLang="zh-CN" dirty="0">
                <a:solidFill>
                  <a:schemeClr val="tx1"/>
                </a:solidFill>
                <a:latin typeface="Times New Roman" panose="02020603050405020304" pitchFamily="18" charset="0"/>
                <a:ea typeface="宋体" panose="02010600030101010101" pitchFamily="2" charset="-122"/>
              </a:rPr>
              <a:t>opponent may make </a:t>
            </a:r>
            <a:r>
              <a:rPr lang="en-US" altLang="zh-CN" dirty="0">
                <a:solidFill>
                  <a:schemeClr val="tx1"/>
                </a:solidFill>
                <a:latin typeface="Times New Roman" panose="02020603050405020304" pitchFamily="18" charset="0"/>
              </a:rPr>
              <a:t>fake</a:t>
            </a:r>
            <a:r>
              <a:rPr lang="en-US" altLang="zh-CN" dirty="0">
                <a:solidFill>
                  <a:schemeClr val="tx1"/>
                </a:solidFill>
                <a:latin typeface="Times New Roman" panose="02020603050405020304" pitchFamily="18" charset="0"/>
                <a:ea typeface="宋体" panose="02010600030101010101" pitchFamily="2" charset="-122"/>
              </a:rPr>
              <a:t> actions in a short time (contrary to the long-term intention). Therefore, in order to be robust, we establish a short-term intention to eliminate fake actions. </a:t>
            </a:r>
          </a:p>
        </p:txBody>
      </p:sp>
      <p:sp>
        <p:nvSpPr>
          <p:cNvPr id="120" name="Google Shape;479;p32">
            <a:extLst>
              <a:ext uri="{FF2B5EF4-FFF2-40B4-BE49-F238E27FC236}">
                <a16:creationId xmlns:a16="http://schemas.microsoft.com/office/drawing/2014/main" id="{64871873-BAB0-4D7F-B389-A14C6C0CFFAF}"/>
              </a:ext>
            </a:extLst>
          </p:cNvPr>
          <p:cNvSpPr txBox="1"/>
          <p:nvPr/>
        </p:nvSpPr>
        <p:spPr>
          <a:xfrm>
            <a:off x="1400190" y="4756309"/>
            <a:ext cx="1997496"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err="1"/>
              <a:t>Action</a:t>
            </a:r>
            <a:r>
              <a:rPr lang="en-US" altLang="zh-CN" b="1" baseline="-25000" dirty="0" err="1"/>
              <a:t>t</a:t>
            </a:r>
            <a:r>
              <a:rPr lang="en-US" altLang="zh-CN" b="1" dirty="0"/>
              <a:t>, Action</a:t>
            </a:r>
            <a:r>
              <a:rPr lang="en-US" altLang="zh-CN" b="1" baseline="-25000" dirty="0"/>
              <a:t>t+1</a:t>
            </a:r>
            <a:endParaRPr lang="en-US" altLang="zh-CN" b="1" dirty="0"/>
          </a:p>
        </p:txBody>
      </p:sp>
      <p:sp>
        <p:nvSpPr>
          <p:cNvPr id="121" name="Google Shape;479;p32">
            <a:extLst>
              <a:ext uri="{FF2B5EF4-FFF2-40B4-BE49-F238E27FC236}">
                <a16:creationId xmlns:a16="http://schemas.microsoft.com/office/drawing/2014/main" id="{F1B2E257-A407-48D6-9DB0-D710965C56D1}"/>
              </a:ext>
            </a:extLst>
          </p:cNvPr>
          <p:cNvSpPr txBox="1"/>
          <p:nvPr/>
        </p:nvSpPr>
        <p:spPr>
          <a:xfrm>
            <a:off x="425576" y="3526346"/>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b="1" dirty="0"/>
              <a:t>Action History</a:t>
            </a:r>
            <a:endParaRPr b="1" dirty="0"/>
          </a:p>
        </p:txBody>
      </p:sp>
      <p:cxnSp>
        <p:nvCxnSpPr>
          <p:cNvPr id="123" name="Google Shape;608;p34">
            <a:extLst>
              <a:ext uri="{FF2B5EF4-FFF2-40B4-BE49-F238E27FC236}">
                <a16:creationId xmlns:a16="http://schemas.microsoft.com/office/drawing/2014/main" id="{F76BCB68-E971-4853-8CB7-8A7960A97040}"/>
              </a:ext>
            </a:extLst>
          </p:cNvPr>
          <p:cNvCxnSpPr>
            <a:cxnSpLocks/>
          </p:cNvCxnSpPr>
          <p:nvPr/>
        </p:nvCxnSpPr>
        <p:spPr>
          <a:xfrm>
            <a:off x="3886489" y="4290942"/>
            <a:ext cx="493133" cy="0"/>
          </a:xfrm>
          <a:prstGeom prst="straightConnector1">
            <a:avLst/>
          </a:prstGeom>
          <a:noFill/>
          <a:ln w="19050" cap="flat" cmpd="sng">
            <a:solidFill>
              <a:srgbClr val="000000"/>
            </a:solidFill>
            <a:prstDash val="solid"/>
            <a:round/>
            <a:headEnd type="none" w="med" len="med"/>
            <a:tailEnd type="triangle" w="med" len="med"/>
          </a:ln>
        </p:spPr>
      </p:cxnSp>
      <p:grpSp>
        <p:nvGrpSpPr>
          <p:cNvPr id="125" name="组合 124">
            <a:extLst>
              <a:ext uri="{FF2B5EF4-FFF2-40B4-BE49-F238E27FC236}">
                <a16:creationId xmlns:a16="http://schemas.microsoft.com/office/drawing/2014/main" id="{80CF95AC-A0CE-459A-AA22-CBF054C1DA08}"/>
              </a:ext>
            </a:extLst>
          </p:cNvPr>
          <p:cNvGrpSpPr/>
          <p:nvPr/>
        </p:nvGrpSpPr>
        <p:grpSpPr>
          <a:xfrm>
            <a:off x="4379622" y="3764960"/>
            <a:ext cx="1494048" cy="984344"/>
            <a:chOff x="5567027" y="2444656"/>
            <a:chExt cx="4262450" cy="2808288"/>
          </a:xfrm>
        </p:grpSpPr>
        <p:sp>
          <p:nvSpPr>
            <p:cNvPr id="126" name="Google Shape;3690;p78">
              <a:extLst>
                <a:ext uri="{FF2B5EF4-FFF2-40B4-BE49-F238E27FC236}">
                  <a16:creationId xmlns:a16="http://schemas.microsoft.com/office/drawing/2014/main" id="{6891A690-BB0B-4B1B-A5A0-5D2CE6B9B4AC}"/>
                </a:ext>
              </a:extLst>
            </p:cNvPr>
            <p:cNvSpPr/>
            <p:nvPr/>
          </p:nvSpPr>
          <p:spPr>
            <a:xfrm>
              <a:off x="5567027" y="349824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7" name="Google Shape;3691;p78">
              <a:extLst>
                <a:ext uri="{FF2B5EF4-FFF2-40B4-BE49-F238E27FC236}">
                  <a16:creationId xmlns:a16="http://schemas.microsoft.com/office/drawing/2014/main" id="{B1C73A6F-CAB6-4722-9EAB-BC4AA51BA0AC}"/>
                </a:ext>
              </a:extLst>
            </p:cNvPr>
            <p:cNvSpPr/>
            <p:nvPr/>
          </p:nvSpPr>
          <p:spPr>
            <a:xfrm>
              <a:off x="5567027" y="4551831"/>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8" name="Google Shape;3692;p78">
              <a:extLst>
                <a:ext uri="{FF2B5EF4-FFF2-40B4-BE49-F238E27FC236}">
                  <a16:creationId xmlns:a16="http://schemas.microsoft.com/office/drawing/2014/main" id="{C3D07715-8E30-4285-B2FD-54B97EF86A33}"/>
                </a:ext>
              </a:extLst>
            </p:cNvPr>
            <p:cNvSpPr/>
            <p:nvPr/>
          </p:nvSpPr>
          <p:spPr>
            <a:xfrm>
              <a:off x="5567027" y="2444656"/>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29" name="Google Shape;3697;p78">
              <a:extLst>
                <a:ext uri="{FF2B5EF4-FFF2-40B4-BE49-F238E27FC236}">
                  <a16:creationId xmlns:a16="http://schemas.microsoft.com/office/drawing/2014/main" id="{268CFD63-FA93-4282-882E-179FEC3B0310}"/>
                </a:ext>
              </a:extLst>
            </p:cNvPr>
            <p:cNvSpPr/>
            <p:nvPr/>
          </p:nvSpPr>
          <p:spPr>
            <a:xfrm>
              <a:off x="6978027" y="3498256"/>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0" name="Google Shape;3698;p78">
              <a:extLst>
                <a:ext uri="{FF2B5EF4-FFF2-40B4-BE49-F238E27FC236}">
                  <a16:creationId xmlns:a16="http://schemas.microsoft.com/office/drawing/2014/main" id="{22A56D23-77DA-46E5-9D18-1D33D05DBDCC}"/>
                </a:ext>
              </a:extLst>
            </p:cNvPr>
            <p:cNvSpPr/>
            <p:nvPr/>
          </p:nvSpPr>
          <p:spPr>
            <a:xfrm>
              <a:off x="6978027" y="455184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1" name="Google Shape;3699;p78">
              <a:extLst>
                <a:ext uri="{FF2B5EF4-FFF2-40B4-BE49-F238E27FC236}">
                  <a16:creationId xmlns:a16="http://schemas.microsoft.com/office/drawing/2014/main" id="{7C87B818-7B57-45C5-8F98-B6C52313BC67}"/>
                </a:ext>
              </a:extLst>
            </p:cNvPr>
            <p:cNvSpPr/>
            <p:nvPr/>
          </p:nvSpPr>
          <p:spPr>
            <a:xfrm>
              <a:off x="6978027" y="2444669"/>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32" name="Google Shape;3700;p78">
              <a:extLst>
                <a:ext uri="{FF2B5EF4-FFF2-40B4-BE49-F238E27FC236}">
                  <a16:creationId xmlns:a16="http://schemas.microsoft.com/office/drawing/2014/main" id="{282084A7-810E-4327-90A7-D459472633D1}"/>
                </a:ext>
              </a:extLst>
            </p:cNvPr>
            <p:cNvCxnSpPr>
              <a:stCxn id="128" idx="6"/>
              <a:endCxn id="129" idx="2"/>
            </p:cNvCxnSpPr>
            <p:nvPr/>
          </p:nvCxnSpPr>
          <p:spPr>
            <a:xfrm>
              <a:off x="6299027" y="2795206"/>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133" name="Google Shape;3701;p78">
              <a:extLst>
                <a:ext uri="{FF2B5EF4-FFF2-40B4-BE49-F238E27FC236}">
                  <a16:creationId xmlns:a16="http://schemas.microsoft.com/office/drawing/2014/main" id="{4C538F1D-B80E-465D-A49C-CE40B1440A17}"/>
                </a:ext>
              </a:extLst>
            </p:cNvPr>
            <p:cNvCxnSpPr>
              <a:stCxn id="128" idx="6"/>
              <a:endCxn id="131" idx="2"/>
            </p:cNvCxnSpPr>
            <p:nvPr/>
          </p:nvCxnSpPr>
          <p:spPr>
            <a:xfrm>
              <a:off x="6299027" y="2795206"/>
              <a:ext cx="678900" cy="0"/>
            </a:xfrm>
            <a:prstGeom prst="straightConnector1">
              <a:avLst/>
            </a:prstGeom>
            <a:noFill/>
            <a:ln w="9525" cap="flat" cmpd="sng">
              <a:solidFill>
                <a:schemeClr val="tx1"/>
              </a:solidFill>
              <a:prstDash val="solid"/>
              <a:round/>
              <a:headEnd type="none" w="med" len="med"/>
              <a:tailEnd type="triangle" w="med" len="med"/>
            </a:ln>
          </p:spPr>
        </p:cxnSp>
        <p:cxnSp>
          <p:nvCxnSpPr>
            <p:cNvPr id="134" name="Google Shape;3702;p78">
              <a:extLst>
                <a:ext uri="{FF2B5EF4-FFF2-40B4-BE49-F238E27FC236}">
                  <a16:creationId xmlns:a16="http://schemas.microsoft.com/office/drawing/2014/main" id="{E8753862-D7CA-43D4-8484-7CEB2BE5C8D4}"/>
                </a:ext>
              </a:extLst>
            </p:cNvPr>
            <p:cNvCxnSpPr>
              <a:stCxn id="128" idx="6"/>
              <a:endCxn id="130" idx="2"/>
            </p:cNvCxnSpPr>
            <p:nvPr/>
          </p:nvCxnSpPr>
          <p:spPr>
            <a:xfrm>
              <a:off x="6299027" y="2795206"/>
              <a:ext cx="678900" cy="2107200"/>
            </a:xfrm>
            <a:prstGeom prst="straightConnector1">
              <a:avLst/>
            </a:prstGeom>
            <a:noFill/>
            <a:ln w="9525" cap="flat" cmpd="sng">
              <a:solidFill>
                <a:schemeClr val="tx1"/>
              </a:solidFill>
              <a:prstDash val="solid"/>
              <a:round/>
              <a:headEnd type="none" w="med" len="med"/>
              <a:tailEnd type="triangle" w="med" len="med"/>
            </a:ln>
          </p:spPr>
        </p:cxnSp>
        <p:cxnSp>
          <p:nvCxnSpPr>
            <p:cNvPr id="135" name="Google Shape;3703;p78">
              <a:extLst>
                <a:ext uri="{FF2B5EF4-FFF2-40B4-BE49-F238E27FC236}">
                  <a16:creationId xmlns:a16="http://schemas.microsoft.com/office/drawing/2014/main" id="{04F27924-51B3-4F27-89CC-A179D5D5CC7E}"/>
                </a:ext>
              </a:extLst>
            </p:cNvPr>
            <p:cNvCxnSpPr>
              <a:stCxn id="126" idx="6"/>
              <a:endCxn id="131" idx="2"/>
            </p:cNvCxnSpPr>
            <p:nvPr/>
          </p:nvCxnSpPr>
          <p:spPr>
            <a:xfrm rot="10800000" flipH="1">
              <a:off x="6299027" y="2795194"/>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136" name="Google Shape;3704;p78">
              <a:extLst>
                <a:ext uri="{FF2B5EF4-FFF2-40B4-BE49-F238E27FC236}">
                  <a16:creationId xmlns:a16="http://schemas.microsoft.com/office/drawing/2014/main" id="{2DBF9D99-69F6-45AB-A8EE-E9CE4BA3F28A}"/>
                </a:ext>
              </a:extLst>
            </p:cNvPr>
            <p:cNvCxnSpPr>
              <a:stCxn id="126" idx="6"/>
              <a:endCxn id="129" idx="2"/>
            </p:cNvCxnSpPr>
            <p:nvPr/>
          </p:nvCxnSpPr>
          <p:spPr>
            <a:xfrm>
              <a:off x="6299027" y="3848794"/>
              <a:ext cx="678900" cy="0"/>
            </a:xfrm>
            <a:prstGeom prst="straightConnector1">
              <a:avLst/>
            </a:prstGeom>
            <a:noFill/>
            <a:ln w="9525" cap="flat" cmpd="sng">
              <a:solidFill>
                <a:schemeClr val="tx1"/>
              </a:solidFill>
              <a:prstDash val="solid"/>
              <a:round/>
              <a:headEnd type="none" w="med" len="med"/>
              <a:tailEnd type="triangle" w="med" len="med"/>
            </a:ln>
          </p:spPr>
        </p:cxnSp>
        <p:cxnSp>
          <p:nvCxnSpPr>
            <p:cNvPr id="137" name="Google Shape;3705;p78">
              <a:extLst>
                <a:ext uri="{FF2B5EF4-FFF2-40B4-BE49-F238E27FC236}">
                  <a16:creationId xmlns:a16="http://schemas.microsoft.com/office/drawing/2014/main" id="{545254C5-80E2-4958-9716-C82F0F5A58FA}"/>
                </a:ext>
              </a:extLst>
            </p:cNvPr>
            <p:cNvCxnSpPr>
              <a:stCxn id="126" idx="6"/>
              <a:endCxn id="130" idx="2"/>
            </p:cNvCxnSpPr>
            <p:nvPr/>
          </p:nvCxnSpPr>
          <p:spPr>
            <a:xfrm>
              <a:off x="6299027" y="3848794"/>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138" name="Google Shape;3706;p78">
              <a:extLst>
                <a:ext uri="{FF2B5EF4-FFF2-40B4-BE49-F238E27FC236}">
                  <a16:creationId xmlns:a16="http://schemas.microsoft.com/office/drawing/2014/main" id="{875D7943-B1B3-41FB-8E6A-125D6B7A716B}"/>
                </a:ext>
              </a:extLst>
            </p:cNvPr>
            <p:cNvCxnSpPr>
              <a:stCxn id="127" idx="6"/>
              <a:endCxn id="131" idx="2"/>
            </p:cNvCxnSpPr>
            <p:nvPr/>
          </p:nvCxnSpPr>
          <p:spPr>
            <a:xfrm rot="10800000" flipH="1">
              <a:off x="6299027" y="2795181"/>
              <a:ext cx="678900" cy="2107200"/>
            </a:xfrm>
            <a:prstGeom prst="straightConnector1">
              <a:avLst/>
            </a:prstGeom>
            <a:noFill/>
            <a:ln w="9525" cap="flat" cmpd="sng">
              <a:solidFill>
                <a:schemeClr val="tx1"/>
              </a:solidFill>
              <a:prstDash val="solid"/>
              <a:round/>
              <a:headEnd type="none" w="med" len="med"/>
              <a:tailEnd type="triangle" w="med" len="med"/>
            </a:ln>
          </p:spPr>
        </p:cxnSp>
        <p:cxnSp>
          <p:nvCxnSpPr>
            <p:cNvPr id="139" name="Google Shape;3707;p78">
              <a:extLst>
                <a:ext uri="{FF2B5EF4-FFF2-40B4-BE49-F238E27FC236}">
                  <a16:creationId xmlns:a16="http://schemas.microsoft.com/office/drawing/2014/main" id="{CAD32BDE-C15E-4634-BB6D-A4D3D7A09B14}"/>
                </a:ext>
              </a:extLst>
            </p:cNvPr>
            <p:cNvCxnSpPr>
              <a:stCxn id="127" idx="6"/>
              <a:endCxn id="129" idx="2"/>
            </p:cNvCxnSpPr>
            <p:nvPr/>
          </p:nvCxnSpPr>
          <p:spPr>
            <a:xfrm rot="10800000" flipH="1">
              <a:off x="6299027" y="3848781"/>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140" name="Google Shape;3708;p78">
              <a:extLst>
                <a:ext uri="{FF2B5EF4-FFF2-40B4-BE49-F238E27FC236}">
                  <a16:creationId xmlns:a16="http://schemas.microsoft.com/office/drawing/2014/main" id="{17B24CCD-D7E5-44EA-B1F3-6E41D08ADFC2}"/>
                </a:ext>
              </a:extLst>
            </p:cNvPr>
            <p:cNvCxnSpPr>
              <a:stCxn id="127" idx="6"/>
              <a:endCxn id="130" idx="2"/>
            </p:cNvCxnSpPr>
            <p:nvPr/>
          </p:nvCxnSpPr>
          <p:spPr>
            <a:xfrm>
              <a:off x="6299027" y="4902381"/>
              <a:ext cx="678900" cy="0"/>
            </a:xfrm>
            <a:prstGeom prst="straightConnector1">
              <a:avLst/>
            </a:prstGeom>
            <a:noFill/>
            <a:ln w="9525" cap="flat" cmpd="sng">
              <a:solidFill>
                <a:schemeClr val="tx1"/>
              </a:solidFill>
              <a:prstDash val="solid"/>
              <a:round/>
              <a:headEnd type="none" w="med" len="med"/>
              <a:tailEnd type="triangle" w="med" len="med"/>
            </a:ln>
          </p:spPr>
        </p:cxnSp>
        <p:sp>
          <p:nvSpPr>
            <p:cNvPr id="141" name="Google Shape;3709;p78">
              <a:extLst>
                <a:ext uri="{FF2B5EF4-FFF2-40B4-BE49-F238E27FC236}">
                  <a16:creationId xmlns:a16="http://schemas.microsoft.com/office/drawing/2014/main" id="{E0B95084-A56C-429C-A522-EE619C9C9E4F}"/>
                </a:ext>
              </a:extLst>
            </p:cNvPr>
            <p:cNvSpPr/>
            <p:nvPr/>
          </p:nvSpPr>
          <p:spPr>
            <a:xfrm>
              <a:off x="8355577" y="305859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42" name="Google Shape;3710;p78">
              <a:extLst>
                <a:ext uri="{FF2B5EF4-FFF2-40B4-BE49-F238E27FC236}">
                  <a16:creationId xmlns:a16="http://schemas.microsoft.com/office/drawing/2014/main" id="{5D84E23D-1421-4023-84C7-D5F71C127865}"/>
                </a:ext>
              </a:extLst>
            </p:cNvPr>
            <p:cNvSpPr/>
            <p:nvPr/>
          </p:nvSpPr>
          <p:spPr>
            <a:xfrm>
              <a:off x="8355577" y="393789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143" name="Google Shape;3711;p78">
              <a:extLst>
                <a:ext uri="{FF2B5EF4-FFF2-40B4-BE49-F238E27FC236}">
                  <a16:creationId xmlns:a16="http://schemas.microsoft.com/office/drawing/2014/main" id="{0472DCD2-1355-42E5-A4A8-2A184E3DF1A6}"/>
                </a:ext>
              </a:extLst>
            </p:cNvPr>
            <p:cNvCxnSpPr>
              <a:stCxn id="131" idx="6"/>
              <a:endCxn id="141" idx="2"/>
            </p:cNvCxnSpPr>
            <p:nvPr/>
          </p:nvCxnSpPr>
          <p:spPr>
            <a:xfrm>
              <a:off x="7710027" y="2795219"/>
              <a:ext cx="645600" cy="613800"/>
            </a:xfrm>
            <a:prstGeom prst="straightConnector1">
              <a:avLst/>
            </a:prstGeom>
            <a:noFill/>
            <a:ln w="9525" cap="flat" cmpd="sng">
              <a:solidFill>
                <a:schemeClr val="tx1"/>
              </a:solidFill>
              <a:prstDash val="solid"/>
              <a:round/>
              <a:headEnd type="none" w="med" len="med"/>
              <a:tailEnd type="triangle" w="med" len="med"/>
            </a:ln>
          </p:spPr>
        </p:cxnSp>
        <p:cxnSp>
          <p:nvCxnSpPr>
            <p:cNvPr id="144" name="Google Shape;3712;p78">
              <a:extLst>
                <a:ext uri="{FF2B5EF4-FFF2-40B4-BE49-F238E27FC236}">
                  <a16:creationId xmlns:a16="http://schemas.microsoft.com/office/drawing/2014/main" id="{19714BDA-B882-4BB3-B7C9-55B71EE9C561}"/>
                </a:ext>
              </a:extLst>
            </p:cNvPr>
            <p:cNvCxnSpPr>
              <a:stCxn id="131" idx="6"/>
              <a:endCxn id="142" idx="2"/>
            </p:cNvCxnSpPr>
            <p:nvPr/>
          </p:nvCxnSpPr>
          <p:spPr>
            <a:xfrm>
              <a:off x="7710027" y="2795219"/>
              <a:ext cx="645600" cy="1493100"/>
            </a:xfrm>
            <a:prstGeom prst="straightConnector1">
              <a:avLst/>
            </a:prstGeom>
            <a:noFill/>
            <a:ln w="9525" cap="flat" cmpd="sng">
              <a:solidFill>
                <a:schemeClr val="tx1"/>
              </a:solidFill>
              <a:prstDash val="solid"/>
              <a:round/>
              <a:headEnd type="none" w="med" len="med"/>
              <a:tailEnd type="triangle" w="med" len="med"/>
            </a:ln>
          </p:spPr>
        </p:cxnSp>
        <p:cxnSp>
          <p:nvCxnSpPr>
            <p:cNvPr id="145" name="Google Shape;3713;p78">
              <a:extLst>
                <a:ext uri="{FF2B5EF4-FFF2-40B4-BE49-F238E27FC236}">
                  <a16:creationId xmlns:a16="http://schemas.microsoft.com/office/drawing/2014/main" id="{36862485-2F32-4B66-A466-C4D2641499D8}"/>
                </a:ext>
              </a:extLst>
            </p:cNvPr>
            <p:cNvCxnSpPr>
              <a:stCxn id="129" idx="6"/>
              <a:endCxn id="141" idx="2"/>
            </p:cNvCxnSpPr>
            <p:nvPr/>
          </p:nvCxnSpPr>
          <p:spPr>
            <a:xfrm rot="10800000" flipH="1">
              <a:off x="7710027" y="3409006"/>
              <a:ext cx="645600" cy="439800"/>
            </a:xfrm>
            <a:prstGeom prst="straightConnector1">
              <a:avLst/>
            </a:prstGeom>
            <a:noFill/>
            <a:ln w="9525" cap="flat" cmpd="sng">
              <a:solidFill>
                <a:schemeClr val="tx1"/>
              </a:solidFill>
              <a:prstDash val="solid"/>
              <a:round/>
              <a:headEnd type="none" w="med" len="med"/>
              <a:tailEnd type="triangle" w="med" len="med"/>
            </a:ln>
          </p:spPr>
        </p:cxnSp>
        <p:cxnSp>
          <p:nvCxnSpPr>
            <p:cNvPr id="146" name="Google Shape;3714;p78">
              <a:extLst>
                <a:ext uri="{FF2B5EF4-FFF2-40B4-BE49-F238E27FC236}">
                  <a16:creationId xmlns:a16="http://schemas.microsoft.com/office/drawing/2014/main" id="{A8D5205E-818A-4C42-B56E-933B813F88AD}"/>
                </a:ext>
              </a:extLst>
            </p:cNvPr>
            <p:cNvCxnSpPr>
              <a:stCxn id="129" idx="6"/>
              <a:endCxn id="142" idx="2"/>
            </p:cNvCxnSpPr>
            <p:nvPr/>
          </p:nvCxnSpPr>
          <p:spPr>
            <a:xfrm>
              <a:off x="7710027" y="3848806"/>
              <a:ext cx="645600" cy="439500"/>
            </a:xfrm>
            <a:prstGeom prst="straightConnector1">
              <a:avLst/>
            </a:prstGeom>
            <a:noFill/>
            <a:ln w="9525" cap="flat" cmpd="sng">
              <a:solidFill>
                <a:schemeClr val="tx1"/>
              </a:solidFill>
              <a:prstDash val="solid"/>
              <a:round/>
              <a:headEnd type="none" w="med" len="med"/>
              <a:tailEnd type="triangle" w="med" len="med"/>
            </a:ln>
          </p:spPr>
        </p:cxnSp>
        <p:cxnSp>
          <p:nvCxnSpPr>
            <p:cNvPr id="147" name="Google Shape;3715;p78">
              <a:extLst>
                <a:ext uri="{FF2B5EF4-FFF2-40B4-BE49-F238E27FC236}">
                  <a16:creationId xmlns:a16="http://schemas.microsoft.com/office/drawing/2014/main" id="{C62F9EBB-E1B6-4656-B92D-5CDE128F53EB}"/>
                </a:ext>
              </a:extLst>
            </p:cNvPr>
            <p:cNvCxnSpPr>
              <a:stCxn id="130" idx="6"/>
              <a:endCxn id="141" idx="2"/>
            </p:cNvCxnSpPr>
            <p:nvPr/>
          </p:nvCxnSpPr>
          <p:spPr>
            <a:xfrm rot="10800000" flipH="1">
              <a:off x="7710027" y="3409294"/>
              <a:ext cx="645600" cy="1493100"/>
            </a:xfrm>
            <a:prstGeom prst="straightConnector1">
              <a:avLst/>
            </a:prstGeom>
            <a:noFill/>
            <a:ln w="9525" cap="flat" cmpd="sng">
              <a:solidFill>
                <a:schemeClr val="tx1"/>
              </a:solidFill>
              <a:prstDash val="solid"/>
              <a:round/>
              <a:headEnd type="none" w="med" len="med"/>
              <a:tailEnd type="triangle" w="med" len="med"/>
            </a:ln>
          </p:spPr>
        </p:cxnSp>
        <p:cxnSp>
          <p:nvCxnSpPr>
            <p:cNvPr id="148" name="Google Shape;3716;p78">
              <a:extLst>
                <a:ext uri="{FF2B5EF4-FFF2-40B4-BE49-F238E27FC236}">
                  <a16:creationId xmlns:a16="http://schemas.microsoft.com/office/drawing/2014/main" id="{D96B8AC0-BC50-4753-84BC-F0C40D293862}"/>
                </a:ext>
              </a:extLst>
            </p:cNvPr>
            <p:cNvCxnSpPr>
              <a:stCxn id="130" idx="6"/>
              <a:endCxn id="142" idx="2"/>
            </p:cNvCxnSpPr>
            <p:nvPr/>
          </p:nvCxnSpPr>
          <p:spPr>
            <a:xfrm rot="10800000" flipH="1">
              <a:off x="7710027" y="4288594"/>
              <a:ext cx="645600" cy="613800"/>
            </a:xfrm>
            <a:prstGeom prst="straightConnector1">
              <a:avLst/>
            </a:prstGeom>
            <a:noFill/>
            <a:ln w="9525" cap="flat" cmpd="sng">
              <a:solidFill>
                <a:schemeClr val="tx1"/>
              </a:solidFill>
              <a:prstDash val="solid"/>
              <a:round/>
              <a:headEnd type="none" w="med" len="med"/>
              <a:tailEnd type="triangle" w="med" len="med"/>
            </a:ln>
          </p:spPr>
        </p:cxnSp>
        <p:cxnSp>
          <p:nvCxnSpPr>
            <p:cNvPr id="149" name="Google Shape;3717;p78">
              <a:extLst>
                <a:ext uri="{FF2B5EF4-FFF2-40B4-BE49-F238E27FC236}">
                  <a16:creationId xmlns:a16="http://schemas.microsoft.com/office/drawing/2014/main" id="{704C6F14-D312-4A45-9D68-65A1635D5712}"/>
                </a:ext>
              </a:extLst>
            </p:cNvPr>
            <p:cNvCxnSpPr>
              <a:cxnSpLocks/>
            </p:cNvCxnSpPr>
            <p:nvPr/>
          </p:nvCxnSpPr>
          <p:spPr>
            <a:xfrm>
              <a:off x="9087577" y="3409144"/>
              <a:ext cx="741900" cy="15600"/>
            </a:xfrm>
            <a:prstGeom prst="straightConnector1">
              <a:avLst/>
            </a:prstGeom>
            <a:noFill/>
            <a:ln w="9525" cap="flat" cmpd="sng">
              <a:solidFill>
                <a:schemeClr val="tx1"/>
              </a:solidFill>
              <a:prstDash val="solid"/>
              <a:round/>
              <a:headEnd type="none" w="med" len="med"/>
              <a:tailEnd type="triangle" w="med" len="med"/>
            </a:ln>
          </p:spPr>
        </p:cxnSp>
        <p:cxnSp>
          <p:nvCxnSpPr>
            <p:cNvPr id="150" name="Google Shape;3718;p78">
              <a:extLst>
                <a:ext uri="{FF2B5EF4-FFF2-40B4-BE49-F238E27FC236}">
                  <a16:creationId xmlns:a16="http://schemas.microsoft.com/office/drawing/2014/main" id="{5F330677-274F-4D76-82DA-6DAFE73A5300}"/>
                </a:ext>
              </a:extLst>
            </p:cNvPr>
            <p:cNvCxnSpPr>
              <a:stCxn id="142" idx="6"/>
            </p:cNvCxnSpPr>
            <p:nvPr/>
          </p:nvCxnSpPr>
          <p:spPr>
            <a:xfrm>
              <a:off x="9087577" y="4288444"/>
              <a:ext cx="722100" cy="8400"/>
            </a:xfrm>
            <a:prstGeom prst="straightConnector1">
              <a:avLst/>
            </a:prstGeom>
            <a:noFill/>
            <a:ln w="9525" cap="flat" cmpd="sng">
              <a:solidFill>
                <a:schemeClr val="tx1"/>
              </a:solidFill>
              <a:prstDash val="solid"/>
              <a:round/>
              <a:headEnd type="none" w="med" len="med"/>
              <a:tailEnd type="triangle" w="med" len="med"/>
            </a:ln>
          </p:spPr>
        </p:cxnSp>
      </p:grpSp>
      <p:sp>
        <p:nvSpPr>
          <p:cNvPr id="177" name="Google Shape;479;p32">
            <a:extLst>
              <a:ext uri="{FF2B5EF4-FFF2-40B4-BE49-F238E27FC236}">
                <a16:creationId xmlns:a16="http://schemas.microsoft.com/office/drawing/2014/main" id="{24689807-5946-4BEA-85F7-26730C9403F0}"/>
              </a:ext>
            </a:extLst>
          </p:cNvPr>
          <p:cNvSpPr txBox="1"/>
          <p:nvPr/>
        </p:nvSpPr>
        <p:spPr>
          <a:xfrm>
            <a:off x="5543177" y="4049429"/>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t>Intention_L</a:t>
            </a:r>
            <a:endParaRPr b="1" dirty="0"/>
          </a:p>
        </p:txBody>
      </p:sp>
      <p:sp>
        <p:nvSpPr>
          <p:cNvPr id="210" name="Google Shape;479;p32">
            <a:extLst>
              <a:ext uri="{FF2B5EF4-FFF2-40B4-BE49-F238E27FC236}">
                <a16:creationId xmlns:a16="http://schemas.microsoft.com/office/drawing/2014/main" id="{45699353-9B87-49C6-9E09-5A58083041A4}"/>
              </a:ext>
            </a:extLst>
          </p:cNvPr>
          <p:cNvSpPr txBox="1"/>
          <p:nvPr/>
        </p:nvSpPr>
        <p:spPr>
          <a:xfrm>
            <a:off x="934568" y="6434050"/>
            <a:ext cx="2979432" cy="363085"/>
          </a:xfrm>
          <a:prstGeom prst="rect">
            <a:avLst/>
          </a:prstGeom>
          <a:noFill/>
          <a:ln>
            <a:noFill/>
          </a:ln>
        </p:spPr>
        <p:txBody>
          <a:bodyPr spcFirstLastPara="1" wrap="square" lIns="91425" tIns="91425" rIns="91425" bIns="91425" anchor="t" anchorCtr="0">
            <a:noAutofit/>
          </a:bodyPr>
          <a:lstStyle/>
          <a:p>
            <a:pPr lvl="0" algn="ctr"/>
            <a:r>
              <a:rPr lang="en-US" altLang="zh-CN" b="1" dirty="0" err="1"/>
              <a:t>Action</a:t>
            </a:r>
            <a:r>
              <a:rPr lang="en-US" altLang="zh-CN" b="1" baseline="-25000" dirty="0" err="1"/>
              <a:t>t</a:t>
            </a:r>
            <a:r>
              <a:rPr lang="en-US" altLang="zh-CN" b="1" dirty="0"/>
              <a:t>, Action</a:t>
            </a:r>
            <a:r>
              <a:rPr lang="en-US" altLang="zh-CN" b="1" baseline="-25000" dirty="0"/>
              <a:t>t+1</a:t>
            </a:r>
            <a:r>
              <a:rPr lang="en-US" altLang="zh-CN" b="1" dirty="0"/>
              <a:t> , Action</a:t>
            </a:r>
            <a:r>
              <a:rPr lang="en-US" altLang="zh-CN" b="1" baseline="-25000" dirty="0"/>
              <a:t>t+2</a:t>
            </a:r>
            <a:endParaRPr lang="en-US" altLang="zh-CN" b="1" dirty="0"/>
          </a:p>
        </p:txBody>
      </p:sp>
      <p:cxnSp>
        <p:nvCxnSpPr>
          <p:cNvPr id="212" name="Google Shape;608;p34">
            <a:extLst>
              <a:ext uri="{FF2B5EF4-FFF2-40B4-BE49-F238E27FC236}">
                <a16:creationId xmlns:a16="http://schemas.microsoft.com/office/drawing/2014/main" id="{9CC284BB-A69C-4A9D-80A4-CEC8C1D06557}"/>
              </a:ext>
            </a:extLst>
          </p:cNvPr>
          <p:cNvCxnSpPr>
            <a:cxnSpLocks/>
          </p:cNvCxnSpPr>
          <p:nvPr/>
        </p:nvCxnSpPr>
        <p:spPr>
          <a:xfrm>
            <a:off x="3886489" y="5944756"/>
            <a:ext cx="493133" cy="0"/>
          </a:xfrm>
          <a:prstGeom prst="straightConnector1">
            <a:avLst/>
          </a:prstGeom>
          <a:noFill/>
          <a:ln w="19050" cap="flat" cmpd="sng">
            <a:solidFill>
              <a:srgbClr val="000000"/>
            </a:solidFill>
            <a:prstDash val="solid"/>
            <a:round/>
            <a:headEnd type="none" w="med" len="med"/>
            <a:tailEnd type="triangle" w="med" len="med"/>
          </a:ln>
        </p:spPr>
      </p:cxnSp>
      <p:grpSp>
        <p:nvGrpSpPr>
          <p:cNvPr id="213" name="组合 212">
            <a:extLst>
              <a:ext uri="{FF2B5EF4-FFF2-40B4-BE49-F238E27FC236}">
                <a16:creationId xmlns:a16="http://schemas.microsoft.com/office/drawing/2014/main" id="{00163FB7-2CEE-4E68-A57D-901C11600F4F}"/>
              </a:ext>
            </a:extLst>
          </p:cNvPr>
          <p:cNvGrpSpPr/>
          <p:nvPr/>
        </p:nvGrpSpPr>
        <p:grpSpPr>
          <a:xfrm>
            <a:off x="4379622" y="5418774"/>
            <a:ext cx="1494048" cy="984344"/>
            <a:chOff x="5567027" y="2444656"/>
            <a:chExt cx="4262450" cy="2808288"/>
          </a:xfrm>
        </p:grpSpPr>
        <p:sp>
          <p:nvSpPr>
            <p:cNvPr id="214" name="Google Shape;3690;p78">
              <a:extLst>
                <a:ext uri="{FF2B5EF4-FFF2-40B4-BE49-F238E27FC236}">
                  <a16:creationId xmlns:a16="http://schemas.microsoft.com/office/drawing/2014/main" id="{55D62431-DAA5-4146-AC74-7FD6A5AFD6B1}"/>
                </a:ext>
              </a:extLst>
            </p:cNvPr>
            <p:cNvSpPr/>
            <p:nvPr/>
          </p:nvSpPr>
          <p:spPr>
            <a:xfrm>
              <a:off x="5567027" y="349824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5" name="Google Shape;3691;p78">
              <a:extLst>
                <a:ext uri="{FF2B5EF4-FFF2-40B4-BE49-F238E27FC236}">
                  <a16:creationId xmlns:a16="http://schemas.microsoft.com/office/drawing/2014/main" id="{3F876094-95F5-4289-9990-F3398D6533C2}"/>
                </a:ext>
              </a:extLst>
            </p:cNvPr>
            <p:cNvSpPr/>
            <p:nvPr/>
          </p:nvSpPr>
          <p:spPr>
            <a:xfrm>
              <a:off x="5567027" y="4551831"/>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6" name="Google Shape;3692;p78">
              <a:extLst>
                <a:ext uri="{FF2B5EF4-FFF2-40B4-BE49-F238E27FC236}">
                  <a16:creationId xmlns:a16="http://schemas.microsoft.com/office/drawing/2014/main" id="{03BB1C9D-6EC6-4E11-ABFD-83D48834FB54}"/>
                </a:ext>
              </a:extLst>
            </p:cNvPr>
            <p:cNvSpPr/>
            <p:nvPr/>
          </p:nvSpPr>
          <p:spPr>
            <a:xfrm>
              <a:off x="5567027" y="2444656"/>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7" name="Google Shape;3697;p78">
              <a:extLst>
                <a:ext uri="{FF2B5EF4-FFF2-40B4-BE49-F238E27FC236}">
                  <a16:creationId xmlns:a16="http://schemas.microsoft.com/office/drawing/2014/main" id="{A6318DA5-3A9A-4DFA-875D-77205DF16C6D}"/>
                </a:ext>
              </a:extLst>
            </p:cNvPr>
            <p:cNvSpPr/>
            <p:nvPr/>
          </p:nvSpPr>
          <p:spPr>
            <a:xfrm>
              <a:off x="6978027" y="3498256"/>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8" name="Google Shape;3698;p78">
              <a:extLst>
                <a:ext uri="{FF2B5EF4-FFF2-40B4-BE49-F238E27FC236}">
                  <a16:creationId xmlns:a16="http://schemas.microsoft.com/office/drawing/2014/main" id="{F0ED0400-7829-4F74-BCEA-7717C0B431A7}"/>
                </a:ext>
              </a:extLst>
            </p:cNvPr>
            <p:cNvSpPr/>
            <p:nvPr/>
          </p:nvSpPr>
          <p:spPr>
            <a:xfrm>
              <a:off x="6978027" y="455184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9" name="Google Shape;3699;p78">
              <a:extLst>
                <a:ext uri="{FF2B5EF4-FFF2-40B4-BE49-F238E27FC236}">
                  <a16:creationId xmlns:a16="http://schemas.microsoft.com/office/drawing/2014/main" id="{421865D8-1DA3-408F-8DDD-F52142E0B503}"/>
                </a:ext>
              </a:extLst>
            </p:cNvPr>
            <p:cNvSpPr/>
            <p:nvPr/>
          </p:nvSpPr>
          <p:spPr>
            <a:xfrm>
              <a:off x="6978027" y="2444669"/>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20" name="Google Shape;3700;p78">
              <a:extLst>
                <a:ext uri="{FF2B5EF4-FFF2-40B4-BE49-F238E27FC236}">
                  <a16:creationId xmlns:a16="http://schemas.microsoft.com/office/drawing/2014/main" id="{44D1D8D8-95AA-468D-95CC-B971B8895C96}"/>
                </a:ext>
              </a:extLst>
            </p:cNvPr>
            <p:cNvCxnSpPr>
              <a:stCxn id="216" idx="6"/>
              <a:endCxn id="217" idx="2"/>
            </p:cNvCxnSpPr>
            <p:nvPr/>
          </p:nvCxnSpPr>
          <p:spPr>
            <a:xfrm>
              <a:off x="6299027" y="2795206"/>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221" name="Google Shape;3701;p78">
              <a:extLst>
                <a:ext uri="{FF2B5EF4-FFF2-40B4-BE49-F238E27FC236}">
                  <a16:creationId xmlns:a16="http://schemas.microsoft.com/office/drawing/2014/main" id="{4340268B-7F30-475A-9F4A-E3530B1B1BB7}"/>
                </a:ext>
              </a:extLst>
            </p:cNvPr>
            <p:cNvCxnSpPr>
              <a:stCxn id="216" idx="6"/>
              <a:endCxn id="219" idx="2"/>
            </p:cNvCxnSpPr>
            <p:nvPr/>
          </p:nvCxnSpPr>
          <p:spPr>
            <a:xfrm>
              <a:off x="6299027" y="2795206"/>
              <a:ext cx="678900" cy="0"/>
            </a:xfrm>
            <a:prstGeom prst="straightConnector1">
              <a:avLst/>
            </a:prstGeom>
            <a:noFill/>
            <a:ln w="9525" cap="flat" cmpd="sng">
              <a:solidFill>
                <a:schemeClr val="tx1"/>
              </a:solidFill>
              <a:prstDash val="solid"/>
              <a:round/>
              <a:headEnd type="none" w="med" len="med"/>
              <a:tailEnd type="triangle" w="med" len="med"/>
            </a:ln>
          </p:spPr>
        </p:cxnSp>
        <p:cxnSp>
          <p:nvCxnSpPr>
            <p:cNvPr id="222" name="Google Shape;3702;p78">
              <a:extLst>
                <a:ext uri="{FF2B5EF4-FFF2-40B4-BE49-F238E27FC236}">
                  <a16:creationId xmlns:a16="http://schemas.microsoft.com/office/drawing/2014/main" id="{8530E9B8-1D34-4FD1-8424-7871FF3DE1FC}"/>
                </a:ext>
              </a:extLst>
            </p:cNvPr>
            <p:cNvCxnSpPr>
              <a:stCxn id="216" idx="6"/>
              <a:endCxn id="218" idx="2"/>
            </p:cNvCxnSpPr>
            <p:nvPr/>
          </p:nvCxnSpPr>
          <p:spPr>
            <a:xfrm>
              <a:off x="6299027" y="2795206"/>
              <a:ext cx="678900" cy="2107200"/>
            </a:xfrm>
            <a:prstGeom prst="straightConnector1">
              <a:avLst/>
            </a:prstGeom>
            <a:noFill/>
            <a:ln w="9525" cap="flat" cmpd="sng">
              <a:solidFill>
                <a:schemeClr val="tx1"/>
              </a:solidFill>
              <a:prstDash val="solid"/>
              <a:round/>
              <a:headEnd type="none" w="med" len="med"/>
              <a:tailEnd type="triangle" w="med" len="med"/>
            </a:ln>
          </p:spPr>
        </p:cxnSp>
        <p:cxnSp>
          <p:nvCxnSpPr>
            <p:cNvPr id="223" name="Google Shape;3703;p78">
              <a:extLst>
                <a:ext uri="{FF2B5EF4-FFF2-40B4-BE49-F238E27FC236}">
                  <a16:creationId xmlns:a16="http://schemas.microsoft.com/office/drawing/2014/main" id="{D8E0A4E8-279E-4E08-95BB-79E2FD86CD18}"/>
                </a:ext>
              </a:extLst>
            </p:cNvPr>
            <p:cNvCxnSpPr>
              <a:stCxn id="214" idx="6"/>
              <a:endCxn id="219" idx="2"/>
            </p:cNvCxnSpPr>
            <p:nvPr/>
          </p:nvCxnSpPr>
          <p:spPr>
            <a:xfrm rot="10800000" flipH="1">
              <a:off x="6299027" y="2795194"/>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224" name="Google Shape;3704;p78">
              <a:extLst>
                <a:ext uri="{FF2B5EF4-FFF2-40B4-BE49-F238E27FC236}">
                  <a16:creationId xmlns:a16="http://schemas.microsoft.com/office/drawing/2014/main" id="{42D8D0C4-1A46-46D8-B625-F9C192284C39}"/>
                </a:ext>
              </a:extLst>
            </p:cNvPr>
            <p:cNvCxnSpPr>
              <a:stCxn id="214" idx="6"/>
              <a:endCxn id="217" idx="2"/>
            </p:cNvCxnSpPr>
            <p:nvPr/>
          </p:nvCxnSpPr>
          <p:spPr>
            <a:xfrm>
              <a:off x="6299027" y="3848794"/>
              <a:ext cx="678900" cy="0"/>
            </a:xfrm>
            <a:prstGeom prst="straightConnector1">
              <a:avLst/>
            </a:prstGeom>
            <a:noFill/>
            <a:ln w="9525" cap="flat" cmpd="sng">
              <a:solidFill>
                <a:schemeClr val="tx1"/>
              </a:solidFill>
              <a:prstDash val="solid"/>
              <a:round/>
              <a:headEnd type="none" w="med" len="med"/>
              <a:tailEnd type="triangle" w="med" len="med"/>
            </a:ln>
          </p:spPr>
        </p:cxnSp>
        <p:cxnSp>
          <p:nvCxnSpPr>
            <p:cNvPr id="225" name="Google Shape;3705;p78">
              <a:extLst>
                <a:ext uri="{FF2B5EF4-FFF2-40B4-BE49-F238E27FC236}">
                  <a16:creationId xmlns:a16="http://schemas.microsoft.com/office/drawing/2014/main" id="{FB48B2E1-22EF-4CB8-9803-F158B7E48066}"/>
                </a:ext>
              </a:extLst>
            </p:cNvPr>
            <p:cNvCxnSpPr>
              <a:stCxn id="214" idx="6"/>
              <a:endCxn id="218" idx="2"/>
            </p:cNvCxnSpPr>
            <p:nvPr/>
          </p:nvCxnSpPr>
          <p:spPr>
            <a:xfrm>
              <a:off x="6299027" y="3848794"/>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226" name="Google Shape;3706;p78">
              <a:extLst>
                <a:ext uri="{FF2B5EF4-FFF2-40B4-BE49-F238E27FC236}">
                  <a16:creationId xmlns:a16="http://schemas.microsoft.com/office/drawing/2014/main" id="{79AD1977-76A7-49AF-A5A0-0BA4144AACB7}"/>
                </a:ext>
              </a:extLst>
            </p:cNvPr>
            <p:cNvCxnSpPr>
              <a:stCxn id="215" idx="6"/>
              <a:endCxn id="219" idx="2"/>
            </p:cNvCxnSpPr>
            <p:nvPr/>
          </p:nvCxnSpPr>
          <p:spPr>
            <a:xfrm rot="10800000" flipH="1">
              <a:off x="6299027" y="2795181"/>
              <a:ext cx="678900" cy="2107200"/>
            </a:xfrm>
            <a:prstGeom prst="straightConnector1">
              <a:avLst/>
            </a:prstGeom>
            <a:noFill/>
            <a:ln w="9525" cap="flat" cmpd="sng">
              <a:solidFill>
                <a:schemeClr val="tx1"/>
              </a:solidFill>
              <a:prstDash val="solid"/>
              <a:round/>
              <a:headEnd type="none" w="med" len="med"/>
              <a:tailEnd type="triangle" w="med" len="med"/>
            </a:ln>
          </p:spPr>
        </p:cxnSp>
        <p:cxnSp>
          <p:nvCxnSpPr>
            <p:cNvPr id="227" name="Google Shape;3707;p78">
              <a:extLst>
                <a:ext uri="{FF2B5EF4-FFF2-40B4-BE49-F238E27FC236}">
                  <a16:creationId xmlns:a16="http://schemas.microsoft.com/office/drawing/2014/main" id="{BEECE537-5CE1-4E05-89F6-44272C0D646C}"/>
                </a:ext>
              </a:extLst>
            </p:cNvPr>
            <p:cNvCxnSpPr>
              <a:stCxn id="215" idx="6"/>
              <a:endCxn id="217" idx="2"/>
            </p:cNvCxnSpPr>
            <p:nvPr/>
          </p:nvCxnSpPr>
          <p:spPr>
            <a:xfrm rot="10800000" flipH="1">
              <a:off x="6299027" y="3848781"/>
              <a:ext cx="678900" cy="1053600"/>
            </a:xfrm>
            <a:prstGeom prst="straightConnector1">
              <a:avLst/>
            </a:prstGeom>
            <a:noFill/>
            <a:ln w="9525" cap="flat" cmpd="sng">
              <a:solidFill>
                <a:schemeClr val="tx1"/>
              </a:solidFill>
              <a:prstDash val="solid"/>
              <a:round/>
              <a:headEnd type="none" w="med" len="med"/>
              <a:tailEnd type="triangle" w="med" len="med"/>
            </a:ln>
          </p:spPr>
        </p:cxnSp>
        <p:cxnSp>
          <p:nvCxnSpPr>
            <p:cNvPr id="228" name="Google Shape;3708;p78">
              <a:extLst>
                <a:ext uri="{FF2B5EF4-FFF2-40B4-BE49-F238E27FC236}">
                  <a16:creationId xmlns:a16="http://schemas.microsoft.com/office/drawing/2014/main" id="{ACA61D87-66D6-4865-8B66-E9B29B7178AB}"/>
                </a:ext>
              </a:extLst>
            </p:cNvPr>
            <p:cNvCxnSpPr>
              <a:stCxn id="215" idx="6"/>
              <a:endCxn id="218" idx="2"/>
            </p:cNvCxnSpPr>
            <p:nvPr/>
          </p:nvCxnSpPr>
          <p:spPr>
            <a:xfrm>
              <a:off x="6299027" y="4902381"/>
              <a:ext cx="678900" cy="0"/>
            </a:xfrm>
            <a:prstGeom prst="straightConnector1">
              <a:avLst/>
            </a:prstGeom>
            <a:noFill/>
            <a:ln w="9525" cap="flat" cmpd="sng">
              <a:solidFill>
                <a:schemeClr val="tx1"/>
              </a:solidFill>
              <a:prstDash val="solid"/>
              <a:round/>
              <a:headEnd type="none" w="med" len="med"/>
              <a:tailEnd type="triangle" w="med" len="med"/>
            </a:ln>
          </p:spPr>
        </p:cxnSp>
        <p:sp>
          <p:nvSpPr>
            <p:cNvPr id="229" name="Google Shape;3709;p78">
              <a:extLst>
                <a:ext uri="{FF2B5EF4-FFF2-40B4-BE49-F238E27FC236}">
                  <a16:creationId xmlns:a16="http://schemas.microsoft.com/office/drawing/2014/main" id="{783B4C53-0D1A-47B7-861A-5865D2294374}"/>
                </a:ext>
              </a:extLst>
            </p:cNvPr>
            <p:cNvSpPr/>
            <p:nvPr/>
          </p:nvSpPr>
          <p:spPr>
            <a:xfrm>
              <a:off x="8355577" y="305859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30" name="Google Shape;3710;p78">
              <a:extLst>
                <a:ext uri="{FF2B5EF4-FFF2-40B4-BE49-F238E27FC236}">
                  <a16:creationId xmlns:a16="http://schemas.microsoft.com/office/drawing/2014/main" id="{087AE487-2494-4D06-86C6-03A26373F5A6}"/>
                </a:ext>
              </a:extLst>
            </p:cNvPr>
            <p:cNvSpPr/>
            <p:nvPr/>
          </p:nvSpPr>
          <p:spPr>
            <a:xfrm>
              <a:off x="8355577" y="3937894"/>
              <a:ext cx="732000" cy="7011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31" name="Google Shape;3711;p78">
              <a:extLst>
                <a:ext uri="{FF2B5EF4-FFF2-40B4-BE49-F238E27FC236}">
                  <a16:creationId xmlns:a16="http://schemas.microsoft.com/office/drawing/2014/main" id="{22268A2F-B82A-4576-9D3D-3FDC56EB04D0}"/>
                </a:ext>
              </a:extLst>
            </p:cNvPr>
            <p:cNvCxnSpPr>
              <a:stCxn id="219" idx="6"/>
              <a:endCxn id="229" idx="2"/>
            </p:cNvCxnSpPr>
            <p:nvPr/>
          </p:nvCxnSpPr>
          <p:spPr>
            <a:xfrm>
              <a:off x="7710027" y="2795219"/>
              <a:ext cx="645600" cy="613800"/>
            </a:xfrm>
            <a:prstGeom prst="straightConnector1">
              <a:avLst/>
            </a:prstGeom>
            <a:noFill/>
            <a:ln w="9525" cap="flat" cmpd="sng">
              <a:solidFill>
                <a:schemeClr val="tx1"/>
              </a:solidFill>
              <a:prstDash val="solid"/>
              <a:round/>
              <a:headEnd type="none" w="med" len="med"/>
              <a:tailEnd type="triangle" w="med" len="med"/>
            </a:ln>
          </p:spPr>
        </p:cxnSp>
        <p:cxnSp>
          <p:nvCxnSpPr>
            <p:cNvPr id="232" name="Google Shape;3712;p78">
              <a:extLst>
                <a:ext uri="{FF2B5EF4-FFF2-40B4-BE49-F238E27FC236}">
                  <a16:creationId xmlns:a16="http://schemas.microsoft.com/office/drawing/2014/main" id="{4F50494E-45B4-453A-A74C-528262C7A9C8}"/>
                </a:ext>
              </a:extLst>
            </p:cNvPr>
            <p:cNvCxnSpPr>
              <a:stCxn id="219" idx="6"/>
              <a:endCxn id="230" idx="2"/>
            </p:cNvCxnSpPr>
            <p:nvPr/>
          </p:nvCxnSpPr>
          <p:spPr>
            <a:xfrm>
              <a:off x="7710027" y="2795219"/>
              <a:ext cx="645600" cy="1493100"/>
            </a:xfrm>
            <a:prstGeom prst="straightConnector1">
              <a:avLst/>
            </a:prstGeom>
            <a:noFill/>
            <a:ln w="9525" cap="flat" cmpd="sng">
              <a:solidFill>
                <a:schemeClr val="tx1"/>
              </a:solidFill>
              <a:prstDash val="solid"/>
              <a:round/>
              <a:headEnd type="none" w="med" len="med"/>
              <a:tailEnd type="triangle" w="med" len="med"/>
            </a:ln>
          </p:spPr>
        </p:cxnSp>
        <p:cxnSp>
          <p:nvCxnSpPr>
            <p:cNvPr id="233" name="Google Shape;3713;p78">
              <a:extLst>
                <a:ext uri="{FF2B5EF4-FFF2-40B4-BE49-F238E27FC236}">
                  <a16:creationId xmlns:a16="http://schemas.microsoft.com/office/drawing/2014/main" id="{F23B89EE-C060-42EE-A2AE-9217CE2DAC4C}"/>
                </a:ext>
              </a:extLst>
            </p:cNvPr>
            <p:cNvCxnSpPr>
              <a:stCxn id="217" idx="6"/>
              <a:endCxn id="229" idx="2"/>
            </p:cNvCxnSpPr>
            <p:nvPr/>
          </p:nvCxnSpPr>
          <p:spPr>
            <a:xfrm rot="10800000" flipH="1">
              <a:off x="7710027" y="3409006"/>
              <a:ext cx="645600" cy="439800"/>
            </a:xfrm>
            <a:prstGeom prst="straightConnector1">
              <a:avLst/>
            </a:prstGeom>
            <a:noFill/>
            <a:ln w="9525" cap="flat" cmpd="sng">
              <a:solidFill>
                <a:schemeClr val="tx1"/>
              </a:solidFill>
              <a:prstDash val="solid"/>
              <a:round/>
              <a:headEnd type="none" w="med" len="med"/>
              <a:tailEnd type="triangle" w="med" len="med"/>
            </a:ln>
          </p:spPr>
        </p:cxnSp>
        <p:cxnSp>
          <p:nvCxnSpPr>
            <p:cNvPr id="234" name="Google Shape;3714;p78">
              <a:extLst>
                <a:ext uri="{FF2B5EF4-FFF2-40B4-BE49-F238E27FC236}">
                  <a16:creationId xmlns:a16="http://schemas.microsoft.com/office/drawing/2014/main" id="{18049ABB-B225-4D87-8207-CDD6A0CE13FF}"/>
                </a:ext>
              </a:extLst>
            </p:cNvPr>
            <p:cNvCxnSpPr>
              <a:stCxn id="217" idx="6"/>
              <a:endCxn id="230" idx="2"/>
            </p:cNvCxnSpPr>
            <p:nvPr/>
          </p:nvCxnSpPr>
          <p:spPr>
            <a:xfrm>
              <a:off x="7710027" y="3848806"/>
              <a:ext cx="645600" cy="439500"/>
            </a:xfrm>
            <a:prstGeom prst="straightConnector1">
              <a:avLst/>
            </a:prstGeom>
            <a:noFill/>
            <a:ln w="9525" cap="flat" cmpd="sng">
              <a:solidFill>
                <a:schemeClr val="tx1"/>
              </a:solidFill>
              <a:prstDash val="solid"/>
              <a:round/>
              <a:headEnd type="none" w="med" len="med"/>
              <a:tailEnd type="triangle" w="med" len="med"/>
            </a:ln>
          </p:spPr>
        </p:cxnSp>
        <p:cxnSp>
          <p:nvCxnSpPr>
            <p:cNvPr id="235" name="Google Shape;3715;p78">
              <a:extLst>
                <a:ext uri="{FF2B5EF4-FFF2-40B4-BE49-F238E27FC236}">
                  <a16:creationId xmlns:a16="http://schemas.microsoft.com/office/drawing/2014/main" id="{E67C672A-F1A8-44A5-B7E2-A764D2F06D45}"/>
                </a:ext>
              </a:extLst>
            </p:cNvPr>
            <p:cNvCxnSpPr>
              <a:stCxn id="218" idx="6"/>
              <a:endCxn id="229" idx="2"/>
            </p:cNvCxnSpPr>
            <p:nvPr/>
          </p:nvCxnSpPr>
          <p:spPr>
            <a:xfrm rot="10800000" flipH="1">
              <a:off x="7710027" y="3409294"/>
              <a:ext cx="645600" cy="1493100"/>
            </a:xfrm>
            <a:prstGeom prst="straightConnector1">
              <a:avLst/>
            </a:prstGeom>
            <a:noFill/>
            <a:ln w="9525" cap="flat" cmpd="sng">
              <a:solidFill>
                <a:schemeClr val="tx1"/>
              </a:solidFill>
              <a:prstDash val="solid"/>
              <a:round/>
              <a:headEnd type="none" w="med" len="med"/>
              <a:tailEnd type="triangle" w="med" len="med"/>
            </a:ln>
          </p:spPr>
        </p:cxnSp>
        <p:cxnSp>
          <p:nvCxnSpPr>
            <p:cNvPr id="236" name="Google Shape;3716;p78">
              <a:extLst>
                <a:ext uri="{FF2B5EF4-FFF2-40B4-BE49-F238E27FC236}">
                  <a16:creationId xmlns:a16="http://schemas.microsoft.com/office/drawing/2014/main" id="{44651183-661D-4519-BC45-51EFD7708B79}"/>
                </a:ext>
              </a:extLst>
            </p:cNvPr>
            <p:cNvCxnSpPr>
              <a:stCxn id="218" idx="6"/>
              <a:endCxn id="230" idx="2"/>
            </p:cNvCxnSpPr>
            <p:nvPr/>
          </p:nvCxnSpPr>
          <p:spPr>
            <a:xfrm rot="10800000" flipH="1">
              <a:off x="7710027" y="4288594"/>
              <a:ext cx="645600" cy="613800"/>
            </a:xfrm>
            <a:prstGeom prst="straightConnector1">
              <a:avLst/>
            </a:prstGeom>
            <a:noFill/>
            <a:ln w="9525" cap="flat" cmpd="sng">
              <a:solidFill>
                <a:schemeClr val="tx1"/>
              </a:solidFill>
              <a:prstDash val="solid"/>
              <a:round/>
              <a:headEnd type="none" w="med" len="med"/>
              <a:tailEnd type="triangle" w="med" len="med"/>
            </a:ln>
          </p:spPr>
        </p:cxnSp>
        <p:cxnSp>
          <p:nvCxnSpPr>
            <p:cNvPr id="237" name="Google Shape;3717;p78">
              <a:extLst>
                <a:ext uri="{FF2B5EF4-FFF2-40B4-BE49-F238E27FC236}">
                  <a16:creationId xmlns:a16="http://schemas.microsoft.com/office/drawing/2014/main" id="{DB0D58F0-776B-42AC-803A-9FF23A513AC4}"/>
                </a:ext>
              </a:extLst>
            </p:cNvPr>
            <p:cNvCxnSpPr>
              <a:cxnSpLocks/>
            </p:cNvCxnSpPr>
            <p:nvPr/>
          </p:nvCxnSpPr>
          <p:spPr>
            <a:xfrm>
              <a:off x="9087577" y="3409144"/>
              <a:ext cx="741900" cy="15600"/>
            </a:xfrm>
            <a:prstGeom prst="straightConnector1">
              <a:avLst/>
            </a:prstGeom>
            <a:noFill/>
            <a:ln w="9525" cap="flat" cmpd="sng">
              <a:solidFill>
                <a:schemeClr val="tx1"/>
              </a:solidFill>
              <a:prstDash val="solid"/>
              <a:round/>
              <a:headEnd type="none" w="med" len="med"/>
              <a:tailEnd type="triangle" w="med" len="med"/>
            </a:ln>
          </p:spPr>
        </p:cxnSp>
        <p:cxnSp>
          <p:nvCxnSpPr>
            <p:cNvPr id="238" name="Google Shape;3718;p78">
              <a:extLst>
                <a:ext uri="{FF2B5EF4-FFF2-40B4-BE49-F238E27FC236}">
                  <a16:creationId xmlns:a16="http://schemas.microsoft.com/office/drawing/2014/main" id="{C1873928-3532-4075-8A31-8395B02A6E86}"/>
                </a:ext>
              </a:extLst>
            </p:cNvPr>
            <p:cNvCxnSpPr>
              <a:stCxn id="230" idx="6"/>
            </p:cNvCxnSpPr>
            <p:nvPr/>
          </p:nvCxnSpPr>
          <p:spPr>
            <a:xfrm>
              <a:off x="9087577" y="4288444"/>
              <a:ext cx="722100" cy="8400"/>
            </a:xfrm>
            <a:prstGeom prst="straightConnector1">
              <a:avLst/>
            </a:prstGeom>
            <a:noFill/>
            <a:ln w="9525" cap="flat" cmpd="sng">
              <a:solidFill>
                <a:schemeClr val="tx1"/>
              </a:solidFill>
              <a:prstDash val="solid"/>
              <a:round/>
              <a:headEnd type="none" w="med" len="med"/>
              <a:tailEnd type="triangle" w="med" len="med"/>
            </a:ln>
          </p:spPr>
        </p:cxnSp>
      </p:grpSp>
      <p:sp>
        <p:nvSpPr>
          <p:cNvPr id="239" name="Google Shape;479;p32">
            <a:extLst>
              <a:ext uri="{FF2B5EF4-FFF2-40B4-BE49-F238E27FC236}">
                <a16:creationId xmlns:a16="http://schemas.microsoft.com/office/drawing/2014/main" id="{6CB7D8C4-AAD7-457D-BBB7-E48E351B8A18}"/>
              </a:ext>
            </a:extLst>
          </p:cNvPr>
          <p:cNvSpPr txBox="1"/>
          <p:nvPr/>
        </p:nvSpPr>
        <p:spPr>
          <a:xfrm>
            <a:off x="5543177" y="5703243"/>
            <a:ext cx="1675514" cy="3659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t>Intention_S</a:t>
            </a:r>
            <a:endParaRPr b="1" dirty="0"/>
          </a:p>
        </p:txBody>
      </p:sp>
      <p:sp>
        <p:nvSpPr>
          <p:cNvPr id="253" name="矩形 252">
            <a:extLst>
              <a:ext uri="{FF2B5EF4-FFF2-40B4-BE49-F238E27FC236}">
                <a16:creationId xmlns:a16="http://schemas.microsoft.com/office/drawing/2014/main" id="{6D5759EE-156B-4E2E-A689-2276D946C1AD}"/>
              </a:ext>
            </a:extLst>
          </p:cNvPr>
          <p:cNvSpPr/>
          <p:nvPr/>
        </p:nvSpPr>
        <p:spPr>
          <a:xfrm>
            <a:off x="168998" y="5670858"/>
            <a:ext cx="1898405" cy="424732"/>
          </a:xfrm>
          <a:prstGeom prst="rect">
            <a:avLst/>
          </a:prstGeom>
        </p:spPr>
        <p:txBody>
          <a:bodyPr wrap="none">
            <a:spAutoFit/>
          </a:bodyPr>
          <a:lstStyle/>
          <a:p>
            <a:pPr algn="ctr">
              <a:lnSpc>
                <a:spcPct val="90000"/>
              </a:lnSpc>
              <a:spcBef>
                <a:spcPct val="0"/>
              </a:spcBef>
            </a:pP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Short-term</a:t>
            </a:r>
            <a:endParaRPr kumimoji="1" lang="zh-CN" altLang="en-US" sz="2400" b="1" dirty="0">
              <a:solidFill>
                <a:srgbClr val="C00000"/>
              </a:solidFill>
              <a:latin typeface="微软雅黑" panose="020B0503020204020204" pitchFamily="34" charset="-122"/>
              <a:ea typeface="微软雅黑" panose="020B0503020204020204" pitchFamily="34" charset="-122"/>
              <a:cs typeface="+mj-cs"/>
            </a:endParaRPr>
          </a:p>
        </p:txBody>
      </p:sp>
      <p:sp>
        <p:nvSpPr>
          <p:cNvPr id="5" name="矩形 4">
            <a:extLst>
              <a:ext uri="{FF2B5EF4-FFF2-40B4-BE49-F238E27FC236}">
                <a16:creationId xmlns:a16="http://schemas.microsoft.com/office/drawing/2014/main" id="{474EEF30-6739-44E6-8A4B-A6F182258C38}"/>
              </a:ext>
            </a:extLst>
          </p:cNvPr>
          <p:cNvSpPr/>
          <p:nvPr/>
        </p:nvSpPr>
        <p:spPr>
          <a:xfrm>
            <a:off x="142844" y="3995409"/>
            <a:ext cx="1997496" cy="424732"/>
          </a:xfrm>
          <a:prstGeom prst="rect">
            <a:avLst/>
          </a:prstGeom>
        </p:spPr>
        <p:txBody>
          <a:bodyPr wrap="square">
            <a:spAutoFit/>
          </a:bodyPr>
          <a:lstStyle/>
          <a:p>
            <a:pPr algn="ctr">
              <a:lnSpc>
                <a:spcPct val="90000"/>
              </a:lnSpc>
              <a:spcBef>
                <a:spcPct val="0"/>
              </a:spcBef>
            </a:pP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Long-term</a:t>
            </a:r>
          </a:p>
        </p:txBody>
      </p:sp>
      <p:sp>
        <p:nvSpPr>
          <p:cNvPr id="6" name="矩形 5">
            <a:extLst>
              <a:ext uri="{FF2B5EF4-FFF2-40B4-BE49-F238E27FC236}">
                <a16:creationId xmlns:a16="http://schemas.microsoft.com/office/drawing/2014/main" id="{277242B3-E679-4FF5-B1C5-F832BD3263E5}"/>
              </a:ext>
            </a:extLst>
          </p:cNvPr>
          <p:cNvSpPr/>
          <p:nvPr/>
        </p:nvSpPr>
        <p:spPr>
          <a:xfrm>
            <a:off x="5709658" y="4916032"/>
            <a:ext cx="1868974" cy="424732"/>
          </a:xfrm>
          <a:prstGeom prst="rect">
            <a:avLst/>
          </a:prstGeom>
        </p:spPr>
        <p:txBody>
          <a:bodyPr wrap="none">
            <a:spAutoFit/>
          </a:bodyPr>
          <a:lstStyle/>
          <a:p>
            <a:pPr algn="ctr">
              <a:lnSpc>
                <a:spcPct val="90000"/>
              </a:lnSpc>
              <a:spcBef>
                <a:spcPct val="0"/>
              </a:spcBef>
            </a:pP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Para-Share</a:t>
            </a:r>
            <a:endParaRPr kumimoji="1" lang="zh-CN" altLang="en-US" sz="2400" b="1" dirty="0">
              <a:solidFill>
                <a:srgbClr val="C0000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990573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4710" y="571480"/>
            <a:ext cx="5786446" cy="585806"/>
          </a:xfrm>
        </p:spPr>
        <p:txBody>
          <a:bodyPr/>
          <a:lstStyle/>
          <a:p>
            <a:r>
              <a:rPr lang="zh-CN" altLang="en-US" dirty="0"/>
              <a:t>目前思路 </a:t>
            </a:r>
          </a:p>
        </p:txBody>
      </p:sp>
      <p:sp>
        <p:nvSpPr>
          <p:cNvPr id="62" name="标题 1"/>
          <p:cNvSpPr txBox="1"/>
          <p:nvPr/>
        </p:nvSpPr>
        <p:spPr>
          <a:xfrm>
            <a:off x="729030" y="1281524"/>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How to Integrate Intention</a:t>
            </a:r>
          </a:p>
        </p:txBody>
      </p:sp>
      <p:sp>
        <p:nvSpPr>
          <p:cNvPr id="121" name="Content Placeholder 2">
            <a:extLst>
              <a:ext uri="{FF2B5EF4-FFF2-40B4-BE49-F238E27FC236}">
                <a16:creationId xmlns:a16="http://schemas.microsoft.com/office/drawing/2014/main" id="{CB1390B9-92E0-40A6-92F7-7DB07FD76381}"/>
              </a:ext>
            </a:extLst>
          </p:cNvPr>
          <p:cNvSpPr>
            <a:spLocks noGrp="1"/>
          </p:cNvSpPr>
          <p:nvPr>
            <p:ph sz="half" idx="1"/>
          </p:nvPr>
        </p:nvSpPr>
        <p:spPr>
          <a:xfrm>
            <a:off x="214297" y="1893332"/>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Coordination (Attention)  Two ways</a:t>
            </a:r>
          </a:p>
          <a:p>
            <a:pPr marL="673100" lvl="1" indent="-457200"/>
            <a:r>
              <a:rPr lang="en-US" altLang="zh-CN" dirty="0">
                <a:solidFill>
                  <a:schemeClr val="tx1"/>
                </a:solidFill>
                <a:latin typeface="Times New Roman" panose="02020603050405020304" pitchFamily="18" charset="0"/>
              </a:rPr>
              <a:t>It is crucial for learning an optimal coordinated policy in unknown multi-agent environments to analyze the agent’s roles and the correlation between individual agents:</a:t>
            </a:r>
          </a:p>
          <a:p>
            <a:pPr marL="673100" lvl="1" indent="-457200"/>
            <a:r>
              <a:rPr lang="en-US" altLang="zh-CN" dirty="0">
                <a:solidFill>
                  <a:schemeClr val="tx1"/>
                </a:solidFill>
                <a:latin typeface="Times New Roman" panose="02020603050405020304" pitchFamily="18" charset="0"/>
              </a:rPr>
              <a:t>Causal Inference</a:t>
            </a:r>
          </a:p>
          <a:p>
            <a:pPr marL="673100" lvl="1" indent="-457200"/>
            <a:endParaRPr lang="en-US" altLang="zh-CN" dirty="0">
              <a:solidFill>
                <a:schemeClr val="tx1"/>
              </a:solidFill>
              <a:latin typeface="Times New Roman" panose="02020603050405020304" pitchFamily="18" charset="0"/>
            </a:endParaRPr>
          </a:p>
          <a:p>
            <a:pPr marL="215900" lvl="1" indent="0">
              <a:buNone/>
            </a:pPr>
            <a:endParaRPr lang="en-US" altLang="zh-CN" dirty="0">
              <a:solidFill>
                <a:schemeClr val="tx1"/>
              </a:solidFill>
              <a:latin typeface="Times New Roman" panose="02020603050405020304" pitchFamily="18" charset="0"/>
            </a:endParaRPr>
          </a:p>
          <a:p>
            <a:pPr marL="673100" lvl="1" indent="-457200"/>
            <a:r>
              <a:rPr lang="en-US" altLang="zh-CN" dirty="0">
                <a:solidFill>
                  <a:schemeClr val="tx1"/>
                </a:solidFill>
                <a:latin typeface="Times New Roman" panose="02020603050405020304" pitchFamily="18" charset="0"/>
              </a:rPr>
              <a:t>Wasserstein</a:t>
            </a:r>
            <a:r>
              <a:rPr lang="zh-CN" altLang="en-US" dirty="0">
                <a:solidFill>
                  <a:schemeClr val="tx1"/>
                </a:solidFill>
                <a:latin typeface="Times New Roman" panose="02020603050405020304" pitchFamily="18" charset="0"/>
              </a:rPr>
              <a:t> </a:t>
            </a:r>
            <a:r>
              <a:rPr lang="en-US" altLang="zh-CN" dirty="0">
                <a:solidFill>
                  <a:schemeClr val="tx1"/>
                </a:solidFill>
                <a:latin typeface="Times New Roman" panose="02020603050405020304" pitchFamily="18" charset="0"/>
              </a:rPr>
              <a:t>Distance</a:t>
            </a:r>
          </a:p>
          <a:p>
            <a:pPr marL="1028700" lvl="2" indent="-457200"/>
            <a:r>
              <a:rPr lang="en-US" altLang="zh-CN" dirty="0">
                <a:solidFill>
                  <a:schemeClr val="tx1"/>
                </a:solidFill>
                <a:latin typeface="Times New Roman" panose="02020603050405020304" pitchFamily="18" charset="0"/>
              </a:rPr>
              <a:t>Positive correlation:  W &lt; δ</a:t>
            </a:r>
          </a:p>
          <a:p>
            <a:pPr marL="1028700" lvl="2" indent="-457200"/>
            <a:r>
              <a:rPr lang="en-US" altLang="zh-CN" dirty="0">
                <a:solidFill>
                  <a:schemeClr val="tx1"/>
                </a:solidFill>
                <a:latin typeface="Times New Roman" panose="02020603050405020304" pitchFamily="18" charset="0"/>
              </a:rPr>
              <a:t>Negative correlation:  W &gt; δ</a:t>
            </a:r>
          </a:p>
          <a:p>
            <a:pPr marL="1028700" lvl="2" indent="-457200"/>
            <a:r>
              <a:rPr lang="en-US" altLang="zh-CN" dirty="0">
                <a:solidFill>
                  <a:schemeClr val="tx1"/>
                </a:solidFill>
                <a:latin typeface="Times New Roman" panose="02020603050405020304" pitchFamily="18" charset="0"/>
              </a:rPr>
              <a:t>Weak correlation: ζ &lt; W &lt; δ</a:t>
            </a:r>
          </a:p>
          <a:p>
            <a:pPr marL="1028700" lvl="2" indent="-457200"/>
            <a:r>
              <a:rPr lang="en-US" altLang="zh-CN" dirty="0">
                <a:solidFill>
                  <a:schemeClr val="tx1"/>
                </a:solidFill>
                <a:latin typeface="Times New Roman" panose="02020603050405020304" pitchFamily="18" charset="0"/>
              </a:rPr>
              <a:t>Strong correlation: W &lt; ζ</a:t>
            </a: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8" name="AutoShape 2" descr="[公式]">
            <a:extLst>
              <a:ext uri="{FF2B5EF4-FFF2-40B4-BE49-F238E27FC236}">
                <a16:creationId xmlns:a16="http://schemas.microsoft.com/office/drawing/2014/main" id="{E53218F2-8681-44A1-8B08-6F516D4F324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8" name="Picture 10" descr="Demystified: Wasserstein GANs (WGAN) | by Aadhithya Sankar | Towards Data  Science">
            <a:extLst>
              <a:ext uri="{FF2B5EF4-FFF2-40B4-BE49-F238E27FC236}">
                <a16:creationId xmlns:a16="http://schemas.microsoft.com/office/drawing/2014/main" id="{38F6BEBD-33E8-4AA0-9FAB-BFA8D83FD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499" y="5921562"/>
            <a:ext cx="57150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documentclass{article}&#10;\usepackage{amsmath}&#10;\pagestyle{empty}&#10;\begin{document}&#10;&#10;$ KL\left [ \pi \left ( a\mid o,[z_{intention}^m, z_{intention}^n, \cdots z_{intention}^k] \right )\parallel \pi \left ( a\mid o,[z_{intention}^n, \cdots z_{intention}^k] \right ) \right ]  $&#10;&#10;&#10;\end{document}" title="IguanaTex Bitmap Display">
            <a:extLst>
              <a:ext uri="{FF2B5EF4-FFF2-40B4-BE49-F238E27FC236}">
                <a16:creationId xmlns:a16="http://schemas.microsoft.com/office/drawing/2014/main" id="{7C4A7E42-B943-4C4E-B639-8F4A990E01E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0" y="3774805"/>
            <a:ext cx="9158093" cy="303238"/>
          </a:xfrm>
          <a:prstGeom prst="rect">
            <a:avLst/>
          </a:prstGeom>
        </p:spPr>
      </p:pic>
      <p:sp>
        <p:nvSpPr>
          <p:cNvPr id="12" name="矩形 11">
            <a:extLst>
              <a:ext uri="{FF2B5EF4-FFF2-40B4-BE49-F238E27FC236}">
                <a16:creationId xmlns:a16="http://schemas.microsoft.com/office/drawing/2014/main" id="{79F920BE-2BEF-477E-9EFE-0C79ED72819B}"/>
              </a:ext>
            </a:extLst>
          </p:cNvPr>
          <p:cNvSpPr/>
          <p:nvPr/>
        </p:nvSpPr>
        <p:spPr>
          <a:xfrm>
            <a:off x="4318483" y="4340378"/>
            <a:ext cx="3578899" cy="1089529"/>
          </a:xfrm>
          <a:prstGeom prst="rect">
            <a:avLst/>
          </a:prstGeom>
        </p:spPr>
        <p:txBody>
          <a:bodyPr wrap="square">
            <a:spAutoFit/>
          </a:bodyPr>
          <a:lstStyle/>
          <a:p>
            <a:pPr algn="ctr">
              <a:lnSpc>
                <a:spcPct val="90000"/>
              </a:lnSpc>
              <a:spcBef>
                <a:spcPct val="0"/>
              </a:spcBef>
            </a:pP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There is some connection between the two ways!</a:t>
            </a:r>
            <a:endParaRPr kumimoji="1" lang="zh-CN" altLang="en-US" sz="2400" b="1" dirty="0">
              <a:solidFill>
                <a:srgbClr val="C0000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311083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4710" y="571480"/>
            <a:ext cx="5786446" cy="585806"/>
          </a:xfrm>
        </p:spPr>
        <p:txBody>
          <a:bodyPr/>
          <a:lstStyle/>
          <a:p>
            <a:r>
              <a:rPr lang="zh-CN" altLang="en-US" dirty="0"/>
              <a:t>目前思路 </a:t>
            </a:r>
          </a:p>
        </p:txBody>
      </p:sp>
      <p:sp>
        <p:nvSpPr>
          <p:cNvPr id="62" name="标题 1"/>
          <p:cNvSpPr txBox="1"/>
          <p:nvPr/>
        </p:nvSpPr>
        <p:spPr>
          <a:xfrm>
            <a:off x="729030" y="1281524"/>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How to Integrate Intention</a:t>
            </a:r>
          </a:p>
        </p:txBody>
      </p:sp>
      <p:sp>
        <p:nvSpPr>
          <p:cNvPr id="121" name="Content Placeholder 2">
            <a:extLst>
              <a:ext uri="{FF2B5EF4-FFF2-40B4-BE49-F238E27FC236}">
                <a16:creationId xmlns:a16="http://schemas.microsoft.com/office/drawing/2014/main" id="{CB1390B9-92E0-40A6-92F7-7DB07FD76381}"/>
              </a:ext>
            </a:extLst>
          </p:cNvPr>
          <p:cNvSpPr>
            <a:spLocks noGrp="1"/>
          </p:cNvSpPr>
          <p:nvPr>
            <p:ph sz="half" idx="1"/>
          </p:nvPr>
        </p:nvSpPr>
        <p:spPr>
          <a:xfrm>
            <a:off x="214297" y="1893332"/>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Generate Action</a:t>
            </a:r>
          </a:p>
          <a:p>
            <a:pPr marL="673100" lvl="1" indent="-457200"/>
            <a:r>
              <a:rPr lang="en-US" altLang="zh-CN" dirty="0">
                <a:solidFill>
                  <a:schemeClr val="tx1"/>
                </a:solidFill>
                <a:latin typeface="Times New Roman" panose="02020603050405020304" pitchFamily="18" charset="0"/>
              </a:rPr>
              <a:t>Integrate the Intention of Strong Correlation agents</a:t>
            </a:r>
          </a:p>
          <a:p>
            <a:pPr marL="673100" lvl="1" indent="-457200"/>
            <a:r>
              <a:rPr lang="en-US" altLang="zh-CN" dirty="0">
                <a:solidFill>
                  <a:schemeClr val="tx1"/>
                </a:solidFill>
                <a:latin typeface="Times New Roman" panose="02020603050405020304" pitchFamily="18" charset="0"/>
              </a:rPr>
              <a:t>  </a:t>
            </a: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457200" lvl="1" indent="-457200">
              <a:spcBef>
                <a:spcPts val="1000"/>
              </a:spcBef>
              <a:buClr>
                <a:srgbClr val="FF0000"/>
              </a:buClr>
              <a:buFont typeface="Wingdings" panose="05000000000000000000" pitchFamily="2" charset="2"/>
              <a:buChar char="l"/>
            </a:pPr>
            <a:r>
              <a:rPr kumimoji="1" lang="en-US" altLang="zh-CN" sz="2800" dirty="0">
                <a:solidFill>
                  <a:schemeClr val="tx1"/>
                </a:solidFill>
                <a:latin typeface="Times New Roman" panose="02020603050405020304" pitchFamily="18" charset="0"/>
                <a:cs typeface="Times New Roman" panose="02020603050405020304" pitchFamily="18" charset="0"/>
              </a:rPr>
              <a:t>Remain Question: </a:t>
            </a:r>
          </a:p>
          <a:p>
            <a:pPr marL="673100" lvl="1" indent="-457200"/>
            <a:r>
              <a:rPr lang="en-US" altLang="zh-CN" dirty="0">
                <a:solidFill>
                  <a:schemeClr val="tx1"/>
                </a:solidFill>
                <a:latin typeface="Times New Roman" panose="02020603050405020304" pitchFamily="18" charset="0"/>
              </a:rPr>
              <a:t>At the beginning, the intentions of other agents are random, which will make the current agent unable to obtain useful information</a:t>
            </a:r>
          </a:p>
          <a:p>
            <a:pPr marL="673100" lvl="1" indent="-457200"/>
            <a:r>
              <a:rPr lang="en-US" altLang="zh-CN" dirty="0">
                <a:solidFill>
                  <a:schemeClr val="tx1"/>
                </a:solidFill>
                <a:latin typeface="Times New Roman" panose="02020603050405020304" pitchFamily="18" charset="0"/>
              </a:rPr>
              <a:t>So we can pre-train agents independently before implementing our </a:t>
            </a:r>
            <a:r>
              <a:rPr lang="en-US" altLang="zh-CN" dirty="0" err="1">
                <a:solidFill>
                  <a:schemeClr val="tx1"/>
                </a:solidFill>
                <a:latin typeface="Times New Roman" panose="02020603050405020304" pitchFamily="18" charset="0"/>
              </a:rPr>
              <a:t>algo</a:t>
            </a:r>
            <a:r>
              <a:rPr lang="en-US" altLang="zh-CN" dirty="0">
                <a:solidFill>
                  <a:schemeClr val="tx1"/>
                </a:solidFill>
                <a:latin typeface="Times New Roman" panose="02020603050405020304" pitchFamily="18" charset="0"/>
              </a:rPr>
              <a:t>.</a:t>
            </a: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ndParaRPr>
          </a:p>
          <a:p>
            <a:pPr marL="673100" lvl="1" indent="-45720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8" name="AutoShape 2" descr="[公式]">
            <a:extLst>
              <a:ext uri="{FF2B5EF4-FFF2-40B4-BE49-F238E27FC236}">
                <a16:creationId xmlns:a16="http://schemas.microsoft.com/office/drawing/2014/main" id="{E53218F2-8681-44A1-8B08-6F516D4F324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descr="\documentclass{article}&#10;\usepackage{amsmath}&#10;\pagestyle{empty}&#10;\begin{document}&#10;&#10;$ Action = \pi \left ( a\mid o,[z_{intention}^j, \cdots z_{intention}^k] \right ) $&#10;&#10;&#10;\end{document}" title="IguanaTex Bitmap Display">
            <a:extLst>
              <a:ext uri="{FF2B5EF4-FFF2-40B4-BE49-F238E27FC236}">
                <a16:creationId xmlns:a16="http://schemas.microsoft.com/office/drawing/2014/main" id="{4942420F-C075-4913-A2E9-6DA2577071A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23047" y="2867089"/>
            <a:ext cx="4697905" cy="455619"/>
          </a:xfrm>
          <a:prstGeom prst="rect">
            <a:avLst/>
          </a:prstGeom>
        </p:spPr>
      </p:pic>
    </p:spTree>
    <p:extLst>
      <p:ext uri="{BB962C8B-B14F-4D97-AF65-F5344CB8AC3E}">
        <p14:creationId xmlns:p14="http://schemas.microsoft.com/office/powerpoint/2010/main" val="3451123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目前思路 </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9030" y="1173658"/>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How to Integrate Intention</a:t>
            </a:r>
          </a:p>
        </p:txBody>
      </p:sp>
      <p:sp>
        <p:nvSpPr>
          <p:cNvPr id="4" name="内容占位符 3">
            <a:extLst>
              <a:ext uri="{FF2B5EF4-FFF2-40B4-BE49-F238E27FC236}">
                <a16:creationId xmlns:a16="http://schemas.microsoft.com/office/drawing/2014/main" id="{61336B5B-036C-4D32-B86D-3843BB4A18D3}"/>
              </a:ext>
            </a:extLst>
          </p:cNvPr>
          <p:cNvSpPr>
            <a:spLocks noGrp="1"/>
          </p:cNvSpPr>
          <p:nvPr>
            <p:ph sz="half" idx="1"/>
          </p:nvPr>
        </p:nvSpPr>
        <p:spPr>
          <a:xfrm>
            <a:off x="285750" y="1785320"/>
            <a:ext cx="8715406" cy="4501200"/>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Trust Region Policy Optimization</a:t>
            </a: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TRPO for Multi-Agent</a:t>
            </a:r>
          </a:p>
          <a:p>
            <a:pPr marL="673100" lvl="1" indent="-457200"/>
            <a:r>
              <a:rPr lang="en-US" altLang="zh-CN" dirty="0">
                <a:solidFill>
                  <a:schemeClr val="tx1"/>
                </a:solidFill>
                <a:latin typeface="Times New Roman" panose="02020603050405020304" pitchFamily="18" charset="0"/>
                <a:ea typeface="宋体" panose="02010600030101010101" pitchFamily="2" charset="-122"/>
              </a:rPr>
              <a:t>Multi-Agent Advantage Decomposition</a:t>
            </a: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zh-CN" altLang="en-US" dirty="0">
              <a:solidFill>
                <a:schemeClr val="tx1"/>
              </a:solidFill>
              <a:latin typeface="Times New Roman" panose="02020603050405020304" pitchFamily="18" charset="0"/>
              <a:ea typeface="宋体" panose="02010600030101010101" pitchFamily="2" charset="-122"/>
            </a:endParaRPr>
          </a:p>
        </p:txBody>
      </p:sp>
      <p:pic>
        <p:nvPicPr>
          <p:cNvPr id="6" name="图片 5">
            <a:extLst>
              <a:ext uri="{FF2B5EF4-FFF2-40B4-BE49-F238E27FC236}">
                <a16:creationId xmlns:a16="http://schemas.microsoft.com/office/drawing/2014/main" id="{24DB2C72-878F-4105-AB37-71F9493C2AB5}"/>
              </a:ext>
            </a:extLst>
          </p:cNvPr>
          <p:cNvPicPr>
            <a:picLocks noChangeAspect="1"/>
          </p:cNvPicPr>
          <p:nvPr/>
        </p:nvPicPr>
        <p:blipFill>
          <a:blip r:embed="rId3"/>
          <a:stretch>
            <a:fillRect/>
          </a:stretch>
        </p:blipFill>
        <p:spPr>
          <a:xfrm>
            <a:off x="3029143" y="2204884"/>
            <a:ext cx="3085714" cy="1171429"/>
          </a:xfrm>
          <a:prstGeom prst="rect">
            <a:avLst/>
          </a:prstGeom>
        </p:spPr>
      </p:pic>
      <p:pic>
        <p:nvPicPr>
          <p:cNvPr id="11" name="图片 10">
            <a:extLst>
              <a:ext uri="{FF2B5EF4-FFF2-40B4-BE49-F238E27FC236}">
                <a16:creationId xmlns:a16="http://schemas.microsoft.com/office/drawing/2014/main" id="{0A95B19B-3506-408C-AA42-1BC656FAE43B}"/>
              </a:ext>
            </a:extLst>
          </p:cNvPr>
          <p:cNvPicPr>
            <a:picLocks noChangeAspect="1"/>
          </p:cNvPicPr>
          <p:nvPr/>
        </p:nvPicPr>
        <p:blipFill>
          <a:blip r:embed="rId4"/>
          <a:stretch>
            <a:fillRect/>
          </a:stretch>
        </p:blipFill>
        <p:spPr>
          <a:xfrm>
            <a:off x="3124379" y="4148144"/>
            <a:ext cx="2895238" cy="609524"/>
          </a:xfrm>
          <a:prstGeom prst="rect">
            <a:avLst/>
          </a:prstGeom>
        </p:spPr>
      </p:pic>
      <p:pic>
        <p:nvPicPr>
          <p:cNvPr id="12" name="图片 11">
            <a:extLst>
              <a:ext uri="{FF2B5EF4-FFF2-40B4-BE49-F238E27FC236}">
                <a16:creationId xmlns:a16="http://schemas.microsoft.com/office/drawing/2014/main" id="{32795E05-8812-4D75-BEEF-AE3E34C436A9}"/>
              </a:ext>
            </a:extLst>
          </p:cNvPr>
          <p:cNvPicPr>
            <a:picLocks noChangeAspect="1"/>
          </p:cNvPicPr>
          <p:nvPr/>
        </p:nvPicPr>
        <p:blipFill>
          <a:blip r:embed="rId5"/>
          <a:stretch>
            <a:fillRect/>
          </a:stretch>
        </p:blipFill>
        <p:spPr>
          <a:xfrm>
            <a:off x="1967237" y="4781731"/>
            <a:ext cx="5209524" cy="466667"/>
          </a:xfrm>
          <a:prstGeom prst="rect">
            <a:avLst/>
          </a:prstGeom>
        </p:spPr>
      </p:pic>
      <p:pic>
        <p:nvPicPr>
          <p:cNvPr id="13" name="图片 12">
            <a:extLst>
              <a:ext uri="{FF2B5EF4-FFF2-40B4-BE49-F238E27FC236}">
                <a16:creationId xmlns:a16="http://schemas.microsoft.com/office/drawing/2014/main" id="{FF9F93CE-D17B-4F86-8D6F-7DFC420B182D}"/>
              </a:ext>
            </a:extLst>
          </p:cNvPr>
          <p:cNvPicPr>
            <a:picLocks noChangeAspect="1"/>
          </p:cNvPicPr>
          <p:nvPr/>
        </p:nvPicPr>
        <p:blipFill>
          <a:blip r:embed="rId6"/>
          <a:stretch>
            <a:fillRect/>
          </a:stretch>
        </p:blipFill>
        <p:spPr>
          <a:xfrm>
            <a:off x="1195662" y="5329785"/>
            <a:ext cx="6752676" cy="875347"/>
          </a:xfrm>
          <a:prstGeom prst="rect">
            <a:avLst/>
          </a:prstGeom>
        </p:spPr>
      </p:pic>
      <p:sp>
        <p:nvSpPr>
          <p:cNvPr id="3" name="矩形 2">
            <a:extLst>
              <a:ext uri="{FF2B5EF4-FFF2-40B4-BE49-F238E27FC236}">
                <a16:creationId xmlns:a16="http://schemas.microsoft.com/office/drawing/2014/main" id="{998B7BBF-6626-432A-B574-D76B797C75F3}"/>
              </a:ext>
            </a:extLst>
          </p:cNvPr>
          <p:cNvSpPr/>
          <p:nvPr/>
        </p:nvSpPr>
        <p:spPr>
          <a:xfrm>
            <a:off x="-144379" y="5932018"/>
            <a:ext cx="9432757" cy="757130"/>
          </a:xfrm>
          <a:prstGeom prst="rect">
            <a:avLst/>
          </a:prstGeom>
        </p:spPr>
        <p:txBody>
          <a:bodyPr wrap="square">
            <a:spAutoFit/>
          </a:bodyPr>
          <a:lstStyle/>
          <a:p>
            <a:pPr algn="ctr">
              <a:lnSpc>
                <a:spcPct val="90000"/>
              </a:lnSpc>
              <a:spcBef>
                <a:spcPct val="0"/>
              </a:spcBef>
            </a:pP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any</a:t>
            </a:r>
          </a:p>
          <a:p>
            <a:pPr algn="ctr">
              <a:lnSpc>
                <a:spcPct val="90000"/>
              </a:lnSpc>
              <a:spcBef>
                <a:spcPct val="0"/>
              </a:spcBef>
            </a:pP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positive update will lead to an increment in summation</a:t>
            </a:r>
            <a:endParaRPr kumimoji="1" lang="zh-CN" altLang="en-US" sz="2400" b="1" dirty="0">
              <a:solidFill>
                <a:srgbClr val="C00000"/>
              </a:solidFill>
              <a:latin typeface="微软雅黑" panose="020B0503020204020204" pitchFamily="34" charset="-122"/>
              <a:ea typeface="微软雅黑" panose="020B0503020204020204" pitchFamily="34" charset="-122"/>
              <a:cs typeface="+mj-cs"/>
            </a:endParaRPr>
          </a:p>
        </p:txBody>
      </p:sp>
      <p:sp>
        <p:nvSpPr>
          <p:cNvPr id="14" name="矩形 13">
            <a:extLst>
              <a:ext uri="{FF2B5EF4-FFF2-40B4-BE49-F238E27FC236}">
                <a16:creationId xmlns:a16="http://schemas.microsoft.com/office/drawing/2014/main" id="{C4EDADEF-EC1D-481C-8E8E-BE1DADC7E148}"/>
              </a:ext>
            </a:extLst>
          </p:cNvPr>
          <p:cNvSpPr/>
          <p:nvPr/>
        </p:nvSpPr>
        <p:spPr>
          <a:xfrm>
            <a:off x="5834824" y="3843517"/>
            <a:ext cx="3309176" cy="424732"/>
          </a:xfrm>
          <a:prstGeom prst="rect">
            <a:avLst/>
          </a:prstGeom>
        </p:spPr>
        <p:txBody>
          <a:bodyPr wrap="none">
            <a:spAutoFit/>
          </a:bodyPr>
          <a:lstStyle/>
          <a:p>
            <a:pPr algn="ctr">
              <a:lnSpc>
                <a:spcPct val="90000"/>
              </a:lnSpc>
              <a:spcBef>
                <a:spcPct val="0"/>
              </a:spcBef>
            </a:pPr>
            <a:r>
              <a:rPr kumimoji="1" lang="en-US" altLang="zh-CN" sz="2400" b="1" dirty="0">
                <a:solidFill>
                  <a:srgbClr val="C00000"/>
                </a:solidFill>
                <a:latin typeface="微软雅黑" panose="020B0503020204020204" pitchFamily="34" charset="-122"/>
                <a:ea typeface="微软雅黑" panose="020B0503020204020204" pitchFamily="34" charset="-122"/>
                <a:cs typeface="+mj-cs"/>
              </a:rPr>
              <a:t>Update single agent</a:t>
            </a:r>
            <a:endParaRPr kumimoji="1" lang="zh-CN" altLang="en-US" sz="2400" b="1" dirty="0">
              <a:solidFill>
                <a:srgbClr val="C0000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800564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目前思路 </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9030" y="1173658"/>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How to Integrate Intention</a:t>
            </a:r>
          </a:p>
        </p:txBody>
      </p:sp>
      <p:sp>
        <p:nvSpPr>
          <p:cNvPr id="4" name="内容占位符 3">
            <a:extLst>
              <a:ext uri="{FF2B5EF4-FFF2-40B4-BE49-F238E27FC236}">
                <a16:creationId xmlns:a16="http://schemas.microsoft.com/office/drawing/2014/main" id="{61336B5B-036C-4D32-B86D-3843BB4A18D3}"/>
              </a:ext>
            </a:extLst>
          </p:cNvPr>
          <p:cNvSpPr>
            <a:spLocks noGrp="1"/>
          </p:cNvSpPr>
          <p:nvPr>
            <p:ph sz="half" idx="1"/>
          </p:nvPr>
        </p:nvSpPr>
        <p:spPr>
          <a:xfrm>
            <a:off x="285750" y="1785320"/>
            <a:ext cx="8715406" cy="4501200"/>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With MAPPO</a:t>
            </a:r>
          </a:p>
          <a:p>
            <a:pPr marL="457200" indent="-457200"/>
            <a:endParaRPr lang="zh-CN" altLang="en-US" dirty="0">
              <a:solidFill>
                <a:schemeClr val="tx1"/>
              </a:solidFill>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6949917F-CBC4-482A-B4EE-0243FA4DF70D}"/>
              </a:ext>
            </a:extLst>
          </p:cNvPr>
          <p:cNvPicPr>
            <a:picLocks noChangeAspect="1"/>
          </p:cNvPicPr>
          <p:nvPr/>
        </p:nvPicPr>
        <p:blipFill>
          <a:blip r:embed="rId5"/>
          <a:stretch>
            <a:fillRect/>
          </a:stretch>
        </p:blipFill>
        <p:spPr>
          <a:xfrm>
            <a:off x="142844" y="2660010"/>
            <a:ext cx="8860192" cy="865729"/>
          </a:xfrm>
          <a:prstGeom prst="rect">
            <a:avLst/>
          </a:prstGeom>
        </p:spPr>
      </p:pic>
      <p:pic>
        <p:nvPicPr>
          <p:cNvPr id="15" name="图片 14" descr="\documentclass{article}&#10;\usepackage{amsmath}&#10;\pagestyle{empty}&#10;\begin{document}&#10;&#10;$ \frac{\rho(\widehat{I}^{-i})}{\rho(I^{-i})} $&#10;&#10;&#10;\end{document}" title="IguanaTex Bitmap Display">
            <a:extLst>
              <a:ext uri="{FF2B5EF4-FFF2-40B4-BE49-F238E27FC236}">
                <a16:creationId xmlns:a16="http://schemas.microsoft.com/office/drawing/2014/main" id="{B5ABA6AE-9BB5-47A8-BCD7-846554EAF54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40853" y="3955369"/>
            <a:ext cx="1060924" cy="781150"/>
          </a:xfrm>
          <a:prstGeom prst="rect">
            <a:avLst/>
          </a:prstGeom>
        </p:spPr>
      </p:pic>
      <p:sp>
        <p:nvSpPr>
          <p:cNvPr id="19" name="左大括号 18">
            <a:extLst>
              <a:ext uri="{FF2B5EF4-FFF2-40B4-BE49-F238E27FC236}">
                <a16:creationId xmlns:a16="http://schemas.microsoft.com/office/drawing/2014/main" id="{36AA5882-8001-4D2B-83E5-03929810310E}"/>
              </a:ext>
            </a:extLst>
          </p:cNvPr>
          <p:cNvSpPr/>
          <p:nvPr/>
        </p:nvSpPr>
        <p:spPr>
          <a:xfrm rot="5400000">
            <a:off x="3012636" y="2929306"/>
            <a:ext cx="517359" cy="155936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pic>
        <p:nvPicPr>
          <p:cNvPr id="22" name="图片 21" descr="\documentclass{article}&#10;\usepackage{amsmath}&#10;\pagestyle{empty}&#10;\begin{document}&#10;&#10;$ \frac{\rho(\widehat{I}^{-i})}{\rho(I^{-i})} $&#10;&#10;&#10;\end{document}" title="IguanaTex Bitmap Display">
            <a:extLst>
              <a:ext uri="{FF2B5EF4-FFF2-40B4-BE49-F238E27FC236}">
                <a16:creationId xmlns:a16="http://schemas.microsoft.com/office/drawing/2014/main" id="{54018BE6-ECBD-45A1-8D48-CA8A201C39EC}"/>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120224" y="3955369"/>
            <a:ext cx="1060924" cy="781150"/>
          </a:xfrm>
          <a:prstGeom prst="rect">
            <a:avLst/>
          </a:prstGeom>
        </p:spPr>
      </p:pic>
      <p:sp>
        <p:nvSpPr>
          <p:cNvPr id="23" name="左大括号 22">
            <a:extLst>
              <a:ext uri="{FF2B5EF4-FFF2-40B4-BE49-F238E27FC236}">
                <a16:creationId xmlns:a16="http://schemas.microsoft.com/office/drawing/2014/main" id="{6717DAEC-7FBA-407C-88DA-6A5926C2C301}"/>
              </a:ext>
            </a:extLst>
          </p:cNvPr>
          <p:cNvSpPr/>
          <p:nvPr/>
        </p:nvSpPr>
        <p:spPr>
          <a:xfrm rot="5400000">
            <a:off x="6392007" y="2929306"/>
            <a:ext cx="517359" cy="155936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271993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1564" y="3063286"/>
            <a:ext cx="7886700" cy="1325563"/>
          </a:xfrm>
        </p:spPr>
        <p:txBody>
          <a:bodyPr/>
          <a:lstStyle/>
          <a:p>
            <a:r>
              <a:rPr lang="en-US" altLang="zh-CN" dirty="0"/>
              <a:t>Thanks</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背景介绍</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solidFill>
                  <a:schemeClr val="tx1"/>
                </a:solidFill>
                <a:effectLst>
                  <a:outerShdw blurRad="38100" dist="38100" dir="2700000" algn="tl">
                    <a:srgbClr val="000000">
                      <a:alpha val="0"/>
                    </a:srgbClr>
                  </a:outerShdw>
                </a:effectLst>
                <a:latin typeface="Times New Roman" panose="02020603050405020304" pitchFamily="18" charset="0"/>
                <a:ea typeface="微软雅黑" panose="020B0503020204020204" pitchFamily="34" charset="-122"/>
                <a:cs typeface="Times New Roman" panose="02020603050405020304" pitchFamily="18" charset="0"/>
              </a:rPr>
              <a:t>Dec-POMDP</a:t>
            </a: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rPr>
              <a:t>&lt;</a:t>
            </a:r>
            <a:r>
              <a:rPr lang="pt-BR" altLang="zh-CN" dirty="0">
                <a:solidFill>
                  <a:schemeClr val="tx1"/>
                </a:solidFill>
              </a:rPr>
              <a:t>N,A,O,T,R,P</a:t>
            </a:r>
            <a:r>
              <a:rPr lang="pt-BR" altLang="zh-CN" baseline="-25000" dirty="0">
                <a:solidFill>
                  <a:schemeClr val="tx1"/>
                </a:solidFill>
              </a:rPr>
              <a:t>o</a:t>
            </a:r>
            <a:r>
              <a:rPr lang="pt-BR" altLang="zh-CN" dirty="0">
                <a:solidFill>
                  <a:schemeClr val="tx1"/>
                </a:solidFill>
              </a:rPr>
              <a:t>,γ&gt;</a:t>
            </a:r>
          </a:p>
          <a:p>
            <a:pPr marL="673100" lvl="1" indent="-457200"/>
            <a:r>
              <a:rPr lang="en-US" altLang="zh-CN" dirty="0">
                <a:solidFill>
                  <a:schemeClr val="tx1"/>
                </a:solidFill>
                <a:cs typeface="Times New Roman" panose="02020603050405020304" pitchFamily="18" charset="0"/>
              </a:rPr>
              <a:t>where</a:t>
            </a:r>
            <a:endParaRPr lang="en-US" altLang="zh-CN" dirty="0">
              <a:solidFill>
                <a:schemeClr val="tx1"/>
              </a:solidFill>
              <a:latin typeface="Times New Roman" panose="02020603050405020304" pitchFamily="18" charset="0"/>
              <a:cs typeface="Times New Roman" panose="02020603050405020304" pitchFamily="18" charset="0"/>
            </a:endParaRPr>
          </a:p>
          <a:p>
            <a:pPr marL="215900" lvl="1" indent="0">
              <a:buNone/>
            </a:pPr>
            <a:endParaRPr lang="en-US" altLang="zh-CN" dirty="0">
              <a:solidFill>
                <a:schemeClr val="tx1"/>
              </a:solidFill>
              <a:latin typeface="Times New Roman" panose="02020603050405020304" pitchFamily="18" charset="0"/>
              <a:cs typeface="Times New Roman" panose="02020603050405020304" pitchFamily="18" charset="0"/>
            </a:endParaRPr>
          </a:p>
          <a:p>
            <a:pPr marL="673100" lvl="1" indent="-457200"/>
            <a:r>
              <a:rPr lang="en-US" altLang="zh-CN" dirty="0">
                <a:solidFill>
                  <a:schemeClr val="tx1"/>
                </a:solidFill>
                <a:cs typeface="Times New Roman" panose="02020603050405020304" pitchFamily="18" charset="0"/>
              </a:rPr>
              <a:t>information states</a:t>
            </a:r>
          </a:p>
          <a:p>
            <a:pPr marL="673100" lvl="1" indent="-457200"/>
            <a:r>
              <a:rPr lang="en-US" altLang="zh-CN" dirty="0">
                <a:solidFill>
                  <a:schemeClr val="tx1"/>
                </a:solidFill>
                <a:cs typeface="Times New Roman" panose="02020603050405020304" pitchFamily="18" charset="0"/>
              </a:rPr>
              <a:t>Stochastic transition model </a:t>
            </a:r>
          </a:p>
          <a:p>
            <a:pPr marL="673100" lvl="1" indent="-457200"/>
            <a:r>
              <a:rPr lang="en-US" altLang="zh-CN" dirty="0">
                <a:solidFill>
                  <a:schemeClr val="tx1"/>
                </a:solidFill>
                <a:cs typeface="Times New Roman" panose="02020603050405020304" pitchFamily="18" charset="0"/>
              </a:rPr>
              <a:t>Policy  </a:t>
            </a:r>
          </a:p>
          <a:p>
            <a:pPr marL="673100" lvl="1" indent="-457200"/>
            <a:r>
              <a:rPr lang="en-US" altLang="zh-CN" dirty="0">
                <a:solidFill>
                  <a:schemeClr val="tx1"/>
                </a:solidFill>
                <a:cs typeface="Times New Roman" panose="02020603050405020304" pitchFamily="18" charset="0"/>
              </a:rPr>
              <a:t>Cumulative reward</a:t>
            </a:r>
          </a:p>
          <a:p>
            <a:pPr marL="673100" lvl="1" indent="-457200"/>
            <a:r>
              <a:rPr lang="en-US" altLang="zh-CN" dirty="0">
                <a:solidFill>
                  <a:schemeClr val="tx1"/>
                </a:solidFill>
                <a:cs typeface="Times New Roman" panose="02020603050405020304" pitchFamily="18" charset="0"/>
              </a:rPr>
              <a:t>Target  </a:t>
            </a:r>
          </a:p>
          <a:p>
            <a:pPr marL="457200" lvl="1" indent="-457200">
              <a:spcBef>
                <a:spcPts val="1000"/>
              </a:spcBef>
              <a:buClr>
                <a:srgbClr val="FF0000"/>
              </a:buClr>
              <a:buSzPct val="100000"/>
              <a:buFont typeface="Wingdings" panose="05000000000000000000" pitchFamily="2" charset="2"/>
              <a:buChar char="l"/>
            </a:pPr>
            <a:endParaRPr lang="pt-BR" altLang="zh-CN" dirty="0">
              <a:solidFill>
                <a:schemeClr val="tx1"/>
              </a:solidFill>
              <a:cs typeface="Times New Roman" panose="02020603050405020304" pitchFamily="18" charset="0"/>
            </a:endParaRPr>
          </a:p>
        </p:txBody>
      </p:sp>
      <p:pic>
        <p:nvPicPr>
          <p:cNvPr id="4" name="图片 3">
            <a:extLst>
              <a:ext uri="{FF2B5EF4-FFF2-40B4-BE49-F238E27FC236}">
                <a16:creationId xmlns:a16="http://schemas.microsoft.com/office/drawing/2014/main" id="{15E8E105-61D7-48F5-A9D8-A485AA49AF6A}"/>
              </a:ext>
            </a:extLst>
          </p:cNvPr>
          <p:cNvPicPr>
            <a:picLocks noChangeAspect="1"/>
          </p:cNvPicPr>
          <p:nvPr/>
        </p:nvPicPr>
        <p:blipFill>
          <a:blip r:embed="rId3"/>
          <a:stretch>
            <a:fillRect/>
          </a:stretch>
        </p:blipFill>
        <p:spPr>
          <a:xfrm>
            <a:off x="1724348" y="2890199"/>
            <a:ext cx="1171429" cy="219048"/>
          </a:xfrm>
          <a:prstGeom prst="rect">
            <a:avLst/>
          </a:prstGeom>
        </p:spPr>
      </p:pic>
      <p:pic>
        <p:nvPicPr>
          <p:cNvPr id="12" name="图片 11">
            <a:extLst>
              <a:ext uri="{FF2B5EF4-FFF2-40B4-BE49-F238E27FC236}">
                <a16:creationId xmlns:a16="http://schemas.microsoft.com/office/drawing/2014/main" id="{39833BB3-561A-4C74-A5DF-193AB7784A38}"/>
              </a:ext>
            </a:extLst>
          </p:cNvPr>
          <p:cNvPicPr>
            <a:picLocks noChangeAspect="1"/>
          </p:cNvPicPr>
          <p:nvPr/>
        </p:nvPicPr>
        <p:blipFill>
          <a:blip r:embed="rId4"/>
          <a:stretch>
            <a:fillRect/>
          </a:stretch>
        </p:blipFill>
        <p:spPr>
          <a:xfrm>
            <a:off x="3357567" y="4242856"/>
            <a:ext cx="1980952" cy="361905"/>
          </a:xfrm>
          <a:prstGeom prst="rect">
            <a:avLst/>
          </a:prstGeom>
        </p:spPr>
      </p:pic>
      <p:pic>
        <p:nvPicPr>
          <p:cNvPr id="5" name="图片 4">
            <a:extLst>
              <a:ext uri="{FF2B5EF4-FFF2-40B4-BE49-F238E27FC236}">
                <a16:creationId xmlns:a16="http://schemas.microsoft.com/office/drawing/2014/main" id="{6357108D-E3EC-4D69-88D2-0BE19B01134D}"/>
              </a:ext>
            </a:extLst>
          </p:cNvPr>
          <p:cNvPicPr>
            <a:picLocks noChangeAspect="1"/>
          </p:cNvPicPr>
          <p:nvPr/>
        </p:nvPicPr>
        <p:blipFill>
          <a:blip r:embed="rId5"/>
          <a:stretch>
            <a:fillRect/>
          </a:stretch>
        </p:blipFill>
        <p:spPr>
          <a:xfrm>
            <a:off x="2970468" y="2837308"/>
            <a:ext cx="1619048" cy="285714"/>
          </a:xfrm>
          <a:prstGeom prst="rect">
            <a:avLst/>
          </a:prstGeom>
        </p:spPr>
      </p:pic>
      <p:pic>
        <p:nvPicPr>
          <p:cNvPr id="19" name="图片 18">
            <a:extLst>
              <a:ext uri="{FF2B5EF4-FFF2-40B4-BE49-F238E27FC236}">
                <a16:creationId xmlns:a16="http://schemas.microsoft.com/office/drawing/2014/main" id="{7433ECEA-7C01-4A5E-8F58-62F83D496C4E}"/>
              </a:ext>
            </a:extLst>
          </p:cNvPr>
          <p:cNvPicPr>
            <a:picLocks noChangeAspect="1"/>
          </p:cNvPicPr>
          <p:nvPr/>
        </p:nvPicPr>
        <p:blipFill>
          <a:blip r:embed="rId6"/>
          <a:stretch>
            <a:fillRect/>
          </a:stretch>
        </p:blipFill>
        <p:spPr>
          <a:xfrm>
            <a:off x="4568315" y="3545305"/>
            <a:ext cx="3066667" cy="257143"/>
          </a:xfrm>
          <a:prstGeom prst="rect">
            <a:avLst/>
          </a:prstGeom>
        </p:spPr>
      </p:pic>
      <p:pic>
        <p:nvPicPr>
          <p:cNvPr id="20" name="图片 19">
            <a:extLst>
              <a:ext uri="{FF2B5EF4-FFF2-40B4-BE49-F238E27FC236}">
                <a16:creationId xmlns:a16="http://schemas.microsoft.com/office/drawing/2014/main" id="{8C6B146B-6A8F-40BB-AF29-1D3E3224015C}"/>
              </a:ext>
            </a:extLst>
          </p:cNvPr>
          <p:cNvPicPr>
            <a:picLocks noChangeAspect="1"/>
          </p:cNvPicPr>
          <p:nvPr/>
        </p:nvPicPr>
        <p:blipFill>
          <a:blip r:embed="rId7"/>
          <a:stretch>
            <a:fillRect/>
          </a:stretch>
        </p:blipFill>
        <p:spPr>
          <a:xfrm>
            <a:off x="2081376" y="3896182"/>
            <a:ext cx="2266667" cy="247619"/>
          </a:xfrm>
          <a:prstGeom prst="rect">
            <a:avLst/>
          </a:prstGeom>
        </p:spPr>
      </p:pic>
      <p:pic>
        <p:nvPicPr>
          <p:cNvPr id="21" name="图片 20">
            <a:extLst>
              <a:ext uri="{FF2B5EF4-FFF2-40B4-BE49-F238E27FC236}">
                <a16:creationId xmlns:a16="http://schemas.microsoft.com/office/drawing/2014/main" id="{712938BA-C6DC-4D4F-A68E-FF81E49E5CBD}"/>
              </a:ext>
            </a:extLst>
          </p:cNvPr>
          <p:cNvPicPr>
            <a:picLocks noChangeAspect="1"/>
          </p:cNvPicPr>
          <p:nvPr/>
        </p:nvPicPr>
        <p:blipFill>
          <a:blip r:embed="rId8"/>
          <a:stretch>
            <a:fillRect/>
          </a:stretch>
        </p:blipFill>
        <p:spPr>
          <a:xfrm>
            <a:off x="2792125" y="5045169"/>
            <a:ext cx="3552381" cy="742857"/>
          </a:xfrm>
          <a:prstGeom prst="rect">
            <a:avLst/>
          </a:prstGeom>
        </p:spPr>
      </p:pic>
    </p:spTree>
    <p:extLst>
      <p:ext uri="{BB962C8B-B14F-4D97-AF65-F5344CB8AC3E}">
        <p14:creationId xmlns:p14="http://schemas.microsoft.com/office/powerpoint/2010/main" val="1057711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背景介绍</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Communication</a:t>
            </a:r>
            <a:endParaRPr lang="en-US" altLang="zh-CN" b="0" dirty="0">
              <a:solidFill>
                <a:schemeClr val="tx1"/>
              </a:solidFill>
              <a:effectLst>
                <a:outerShdw blurRad="38100" dist="38100" dir="2700000" algn="tl">
                  <a:srgbClr val="000000">
                    <a:alpha val="0"/>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ea typeface="宋体" panose="02010600030101010101" pitchFamily="2" charset="-122"/>
              </a:rPr>
              <a:t>Explicit communication channels</a:t>
            </a:r>
          </a:p>
          <a:p>
            <a:pPr marL="673100" lvl="1" indent="-457200"/>
            <a:r>
              <a:rPr lang="da-DK" altLang="zh-CN" dirty="0">
                <a:solidFill>
                  <a:schemeClr val="tx1"/>
                </a:solidFill>
                <a:ea typeface="宋体" panose="02010600030101010101" pitchFamily="2" charset="-122"/>
              </a:rPr>
              <a:t>[Baker et al. 1999; </a:t>
            </a:r>
            <a:r>
              <a:rPr lang="en-US" altLang="zh-CN" dirty="0">
                <a:solidFill>
                  <a:schemeClr val="tx1"/>
                </a:solidFill>
                <a:ea typeface="宋体" panose="02010600030101010101" pitchFamily="2" charset="-122"/>
              </a:rPr>
              <a:t>Roth, Simmons, and Veloso 2006</a:t>
            </a:r>
            <a:r>
              <a:rPr lang="da-DK" altLang="zh-CN" dirty="0">
                <a:solidFill>
                  <a:schemeClr val="tx1"/>
                </a:solidFill>
                <a:ea typeface="宋体" panose="02010600030101010101" pitchFamily="2" charset="-122"/>
              </a:rPr>
              <a:t>]</a:t>
            </a:r>
          </a:p>
          <a:p>
            <a:pPr marL="673100" lvl="1" indent="-457200"/>
            <a:r>
              <a:rPr lang="da-DK" altLang="zh-CN" dirty="0">
                <a:solidFill>
                  <a:schemeClr val="tx1"/>
                </a:solidFill>
                <a:ea typeface="宋体" panose="02010600030101010101" pitchFamily="2" charset="-122"/>
              </a:rPr>
              <a:t>conceptually resemble language or verbal communication</a:t>
            </a:r>
          </a:p>
          <a:p>
            <a:pPr marL="673100" lvl="1" indent="-457200"/>
            <a:r>
              <a:rPr lang="en-US" altLang="zh-CN" dirty="0">
                <a:solidFill>
                  <a:schemeClr val="tx1"/>
                </a:solidFill>
                <a:ea typeface="宋体" panose="02010600030101010101" pitchFamily="2" charset="-122"/>
              </a:rPr>
              <a:t>additional</a:t>
            </a:r>
            <a:r>
              <a:rPr lang="en-US" altLang="zh-CN" dirty="0">
                <a:solidFill>
                  <a:srgbClr val="FF0000"/>
                </a:solidFill>
                <a:ea typeface="宋体" panose="02010600030101010101" pitchFamily="2" charset="-122"/>
              </a:rPr>
              <a:t> computational </a:t>
            </a:r>
            <a:r>
              <a:rPr lang="en-US" altLang="zh-CN" dirty="0">
                <a:solidFill>
                  <a:schemeClr val="tx1"/>
                </a:solidFill>
                <a:ea typeface="宋体" panose="02010600030101010101" pitchFamily="2" charset="-122"/>
              </a:rPr>
              <a:t>and</a:t>
            </a:r>
            <a:r>
              <a:rPr lang="en-US" altLang="zh-CN" dirty="0">
                <a:solidFill>
                  <a:srgbClr val="FF0000"/>
                </a:solidFill>
                <a:ea typeface="宋体" panose="02010600030101010101" pitchFamily="2" charset="-122"/>
              </a:rPr>
              <a:t> memory costs</a:t>
            </a:r>
          </a:p>
          <a:p>
            <a:pPr marL="673100" lvl="1" indent="-457200"/>
            <a:endParaRPr lang="en-US" altLang="zh-CN" dirty="0">
              <a:solidFill>
                <a:srgbClr val="FF0000"/>
              </a:solidFill>
              <a:ea typeface="宋体" panose="02010600030101010101" pitchFamily="2" charset="-122"/>
            </a:endParaRPr>
          </a:p>
          <a:p>
            <a:pPr marL="673100" lvl="1" indent="-457200"/>
            <a:endParaRPr lang="en-US" altLang="zh-CN" dirty="0">
              <a:solidFill>
                <a:srgbClr val="FF0000"/>
              </a:solidFill>
              <a:ea typeface="宋体" panose="02010600030101010101" pitchFamily="2" charset="-122"/>
            </a:endParaRPr>
          </a:p>
          <a:p>
            <a:pPr marL="457200" indent="-457200"/>
            <a:r>
              <a:rPr lang="en-US" altLang="zh-CN" dirty="0">
                <a:solidFill>
                  <a:schemeClr val="tx1"/>
                </a:solidFill>
                <a:ea typeface="宋体" panose="02010600030101010101" pitchFamily="2" charset="-122"/>
              </a:rPr>
              <a:t>Implicit communication </a:t>
            </a:r>
          </a:p>
          <a:p>
            <a:pPr marL="673100" lvl="1" indent="-457200"/>
            <a:r>
              <a:rPr lang="it-IT" altLang="zh-CN" dirty="0">
                <a:solidFill>
                  <a:schemeClr val="tx1"/>
                </a:solidFill>
                <a:ea typeface="宋体" panose="02010600030101010101" pitchFamily="2" charset="-122"/>
              </a:rPr>
              <a:t>[Rasouli, Kotseruba, and Tsotsos 2017; Rabinowitz et al. 2018]</a:t>
            </a:r>
          </a:p>
          <a:p>
            <a:pPr marL="673100" lvl="1" indent="-457200"/>
            <a:r>
              <a:rPr lang="en-US" altLang="zh-CN" dirty="0">
                <a:solidFill>
                  <a:schemeClr val="tx1"/>
                </a:solidFill>
                <a:ea typeface="宋体" panose="02010600030101010101" pitchFamily="2" charset="-122"/>
              </a:rPr>
              <a:t>infer the implicit meaning behind others’ actions</a:t>
            </a:r>
          </a:p>
          <a:p>
            <a:pPr marL="673100" lvl="1" indent="-457200"/>
            <a:r>
              <a:rPr lang="en-US" altLang="zh-CN" dirty="0">
                <a:solidFill>
                  <a:schemeClr val="tx1"/>
                </a:solidFill>
                <a:ea typeface="宋体" panose="02010600030101010101" pitchFamily="2" charset="-122"/>
              </a:rPr>
              <a:t>theory of mind</a:t>
            </a:r>
          </a:p>
          <a:p>
            <a:pPr marL="673100" lvl="1" indent="-457200"/>
            <a:endParaRPr lang="en-US" altLang="zh-CN" dirty="0">
              <a:solidFill>
                <a:schemeClr val="tx1"/>
              </a:solidFill>
              <a:ea typeface="宋体" panose="02010600030101010101" pitchFamily="2" charset="-122"/>
            </a:endParaRPr>
          </a:p>
        </p:txBody>
      </p:sp>
    </p:spTree>
    <p:extLst>
      <p:ext uri="{BB962C8B-B14F-4D97-AF65-F5344CB8AC3E}">
        <p14:creationId xmlns:p14="http://schemas.microsoft.com/office/powerpoint/2010/main" val="2266101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889000" y="1524000"/>
            <a:ext cx="8112156" cy="4964668"/>
          </a:xfrm>
        </p:spPr>
        <p:txBody>
          <a:bodyPr/>
          <a:lstStyle/>
          <a:p>
            <a:pPr>
              <a:lnSpc>
                <a:spcPts val="4000"/>
              </a:lnSpc>
              <a:buFont typeface="Wingdings" panose="05000000000000000000" pitchFamily="2" charset="2"/>
              <a:buChar char="Ø"/>
            </a:pPr>
            <a:r>
              <a:rPr lang="zh-CN" altLang="en-US" sz="3600" dirty="0"/>
              <a:t>背景介绍</a:t>
            </a:r>
            <a:endParaRPr lang="en-US" altLang="zh-CN" sz="3600" dirty="0"/>
          </a:p>
          <a:p>
            <a:pPr>
              <a:lnSpc>
                <a:spcPts val="4000"/>
              </a:lnSpc>
              <a:buFont typeface="Wingdings" panose="05000000000000000000" pitchFamily="2" charset="2"/>
              <a:buChar char="Ø"/>
            </a:pPr>
            <a:r>
              <a:rPr lang="zh-CN" altLang="en-US" sz="3600" dirty="0">
                <a:solidFill>
                  <a:srgbClr val="FF0000"/>
                </a:solidFill>
              </a:rPr>
              <a:t>相关工作</a:t>
            </a:r>
            <a:endParaRPr lang="en-US" altLang="zh-CN" sz="3600" dirty="0">
              <a:solidFill>
                <a:srgbClr val="FF0000"/>
              </a:solidFill>
            </a:endParaRPr>
          </a:p>
          <a:p>
            <a:pPr>
              <a:lnSpc>
                <a:spcPts val="4000"/>
              </a:lnSpc>
              <a:buFont typeface="Wingdings" panose="05000000000000000000" pitchFamily="2" charset="2"/>
              <a:buChar char="Ø"/>
            </a:pPr>
            <a:r>
              <a:rPr sz="3600" dirty="0"/>
              <a:t>目前思路</a:t>
            </a:r>
          </a:p>
        </p:txBody>
      </p:sp>
      <p:sp>
        <p:nvSpPr>
          <p:cNvPr id="3" name="Title 2"/>
          <p:cNvSpPr>
            <a:spLocks noGrp="1"/>
          </p:cNvSpPr>
          <p:nvPr>
            <p:ph type="title"/>
          </p:nvPr>
        </p:nvSpPr>
        <p:spPr/>
        <p:txBody>
          <a:bodyPr/>
          <a:lstStyle/>
          <a:p>
            <a:r>
              <a:rPr lang="zh-CN" altLang="en-US" dirty="0"/>
              <a:t>目录</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Coalition Structure Generation</a:t>
            </a:r>
            <a:endParaRPr lang="en-US" altLang="zh-CN" b="0" dirty="0">
              <a:solidFill>
                <a:schemeClr val="tx1"/>
              </a:solidFill>
              <a:effectLst>
                <a:outerShdw blurRad="38100" dist="38100" dir="2700000" algn="tl">
                  <a:srgbClr val="000000">
                    <a:alpha val="0"/>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Problem definition </a:t>
            </a: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Monte Carlo tree search</a:t>
            </a:r>
          </a:p>
        </p:txBody>
      </p:sp>
      <p:sp>
        <p:nvSpPr>
          <p:cNvPr id="4" name="矩形 3">
            <a:extLst>
              <a:ext uri="{FF2B5EF4-FFF2-40B4-BE49-F238E27FC236}">
                <a16:creationId xmlns:a16="http://schemas.microsoft.com/office/drawing/2014/main" id="{84ED39A0-ECDB-4B45-9A34-182B84D7FB2B}"/>
              </a:ext>
            </a:extLst>
          </p:cNvPr>
          <p:cNvSpPr/>
          <p:nvPr/>
        </p:nvSpPr>
        <p:spPr>
          <a:xfrm>
            <a:off x="98584" y="5878978"/>
            <a:ext cx="8939463" cy="923330"/>
          </a:xfrm>
          <a:prstGeom prst="rect">
            <a:avLst/>
          </a:prstGeom>
        </p:spPr>
        <p:txBody>
          <a:bodyPr wrap="square">
            <a:spAutoFit/>
          </a:bodyPr>
          <a:lstStyle/>
          <a:p>
            <a:r>
              <a:rPr lang="en-US" altLang="zh-CN" dirty="0"/>
              <a:t>Fredrik </a:t>
            </a:r>
            <a:r>
              <a:rPr lang="en-US" altLang="zh-CN" dirty="0" err="1"/>
              <a:t>Prantare</a:t>
            </a:r>
            <a:r>
              <a:rPr lang="en-US" altLang="zh-CN" dirty="0"/>
              <a:t>, Herman </a:t>
            </a:r>
            <a:r>
              <a:rPr lang="en-US" altLang="zh-CN" dirty="0" err="1"/>
              <a:t>Appelgren</a:t>
            </a:r>
            <a:r>
              <a:rPr lang="en-US" altLang="zh-CN" dirty="0"/>
              <a:t> and Fredrik </a:t>
            </a:r>
            <a:r>
              <a:rPr lang="en-US" altLang="zh-CN" dirty="0" err="1"/>
              <a:t>Heintz</a:t>
            </a:r>
            <a:r>
              <a:rPr lang="en-US" altLang="zh-CN" dirty="0"/>
              <a:t>. Anytime Heuristic and Monte Carlo Methods for Large-Scale Simultaneous Coalition Structure Generation and Assignment. AAAI-21.</a:t>
            </a:r>
            <a:endParaRPr lang="zh-CN" altLang="en-US" dirty="0"/>
          </a:p>
        </p:txBody>
      </p:sp>
      <p:pic>
        <p:nvPicPr>
          <p:cNvPr id="5" name="图片 4">
            <a:extLst>
              <a:ext uri="{FF2B5EF4-FFF2-40B4-BE49-F238E27FC236}">
                <a16:creationId xmlns:a16="http://schemas.microsoft.com/office/drawing/2014/main" id="{085F68FD-7A70-4E87-816E-DF4C5D948149}"/>
              </a:ext>
            </a:extLst>
          </p:cNvPr>
          <p:cNvPicPr>
            <a:picLocks noChangeAspect="1"/>
          </p:cNvPicPr>
          <p:nvPr/>
        </p:nvPicPr>
        <p:blipFill>
          <a:blip r:embed="rId3"/>
          <a:stretch>
            <a:fillRect/>
          </a:stretch>
        </p:blipFill>
        <p:spPr>
          <a:xfrm>
            <a:off x="725347" y="2465069"/>
            <a:ext cx="4568548" cy="1574936"/>
          </a:xfrm>
          <a:prstGeom prst="rect">
            <a:avLst/>
          </a:prstGeom>
        </p:spPr>
      </p:pic>
      <p:pic>
        <p:nvPicPr>
          <p:cNvPr id="6" name="图片 5">
            <a:extLst>
              <a:ext uri="{FF2B5EF4-FFF2-40B4-BE49-F238E27FC236}">
                <a16:creationId xmlns:a16="http://schemas.microsoft.com/office/drawing/2014/main" id="{A268EB4D-2CED-4E37-8CC4-58AB524942FE}"/>
              </a:ext>
            </a:extLst>
          </p:cNvPr>
          <p:cNvPicPr>
            <a:picLocks noChangeAspect="1"/>
          </p:cNvPicPr>
          <p:nvPr/>
        </p:nvPicPr>
        <p:blipFill>
          <a:blip r:embed="rId4"/>
          <a:stretch>
            <a:fillRect/>
          </a:stretch>
        </p:blipFill>
        <p:spPr>
          <a:xfrm>
            <a:off x="761482" y="4470712"/>
            <a:ext cx="2248139" cy="1485449"/>
          </a:xfrm>
          <a:prstGeom prst="rect">
            <a:avLst/>
          </a:prstGeom>
        </p:spPr>
      </p:pic>
    </p:spTree>
    <p:extLst>
      <p:ext uri="{BB962C8B-B14F-4D97-AF65-F5344CB8AC3E}">
        <p14:creationId xmlns:p14="http://schemas.microsoft.com/office/powerpoint/2010/main" val="4057404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Correlation Between Individual Agents</a:t>
            </a:r>
            <a:endParaRPr lang="en-US" altLang="zh-CN" b="0" dirty="0">
              <a:solidFill>
                <a:schemeClr val="tx1"/>
              </a:solidFill>
              <a:effectLst>
                <a:outerShdw blurRad="38100" dist="38100" dir="2700000" algn="tl">
                  <a:srgbClr val="000000">
                    <a:alpha val="0"/>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ea typeface="宋体" panose="02010600030101010101" pitchFamily="2" charset="-122"/>
              </a:rPr>
              <a:t>The changes in the received rewards of agents reflect the correlation between agents to a certain extent.</a:t>
            </a:r>
          </a:p>
          <a:p>
            <a:pPr marL="457200" indent="-457200"/>
            <a:r>
              <a:rPr lang="en-US" altLang="zh-CN" dirty="0">
                <a:solidFill>
                  <a:schemeClr val="tx1"/>
                </a:solidFill>
                <a:latin typeface="Times New Roman" panose="02020603050405020304" pitchFamily="18" charset="0"/>
                <a:ea typeface="宋体" panose="02010600030101010101" pitchFamily="2" charset="-122"/>
              </a:rPr>
              <a:t>Kendall Correlation</a:t>
            </a: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r>
              <a:rPr lang="en-US" altLang="zh-CN" dirty="0">
                <a:solidFill>
                  <a:schemeClr val="tx1"/>
                </a:solidFill>
                <a:latin typeface="Times New Roman" panose="02020603050405020304" pitchFamily="18" charset="0"/>
                <a:ea typeface="宋体" panose="02010600030101010101" pitchFamily="2" charset="-122"/>
              </a:rPr>
              <a:t>Message Dropout &amp; Reward Shaping</a:t>
            </a:r>
          </a:p>
        </p:txBody>
      </p:sp>
      <p:sp>
        <p:nvSpPr>
          <p:cNvPr id="4" name="矩形 3">
            <a:extLst>
              <a:ext uri="{FF2B5EF4-FFF2-40B4-BE49-F238E27FC236}">
                <a16:creationId xmlns:a16="http://schemas.microsoft.com/office/drawing/2014/main" id="{84ED39A0-ECDB-4B45-9A34-182B84D7FB2B}"/>
              </a:ext>
            </a:extLst>
          </p:cNvPr>
          <p:cNvSpPr/>
          <p:nvPr/>
        </p:nvSpPr>
        <p:spPr>
          <a:xfrm>
            <a:off x="98584" y="5878978"/>
            <a:ext cx="8939463" cy="646331"/>
          </a:xfrm>
          <a:prstGeom prst="rect">
            <a:avLst/>
          </a:prstGeom>
        </p:spPr>
        <p:txBody>
          <a:bodyPr wrap="square">
            <a:spAutoFit/>
          </a:bodyPr>
          <a:lstStyle/>
          <a:p>
            <a:r>
              <a:rPr lang="en-US" altLang="zh-CN" dirty="0"/>
              <a:t>Yang Zhang, </a:t>
            </a:r>
            <a:r>
              <a:rPr lang="en-US" altLang="zh-CN" dirty="0" err="1"/>
              <a:t>Qingyu</a:t>
            </a:r>
            <a:r>
              <a:rPr lang="en-US" altLang="zh-CN" dirty="0"/>
              <a:t> Yang, Dou An, </a:t>
            </a:r>
            <a:r>
              <a:rPr lang="en-US" altLang="zh-CN" dirty="0" err="1"/>
              <a:t>Chengwei</a:t>
            </a:r>
            <a:r>
              <a:rPr lang="en-US" altLang="zh-CN" dirty="0"/>
              <a:t> Zhang. Coordination Between Individual Agents in Multi-Agent Reinforcement Learning. AAAI-21.</a:t>
            </a:r>
            <a:endParaRPr lang="zh-CN" altLang="en-US" dirty="0"/>
          </a:p>
        </p:txBody>
      </p:sp>
      <p:pic>
        <p:nvPicPr>
          <p:cNvPr id="7" name="图片 6">
            <a:extLst>
              <a:ext uri="{FF2B5EF4-FFF2-40B4-BE49-F238E27FC236}">
                <a16:creationId xmlns:a16="http://schemas.microsoft.com/office/drawing/2014/main" id="{6F6D321A-D2F1-42C5-9AC0-C65D05610BD0}"/>
              </a:ext>
            </a:extLst>
          </p:cNvPr>
          <p:cNvPicPr>
            <a:picLocks noChangeAspect="1"/>
          </p:cNvPicPr>
          <p:nvPr/>
        </p:nvPicPr>
        <p:blipFill>
          <a:blip r:embed="rId3"/>
          <a:stretch>
            <a:fillRect/>
          </a:stretch>
        </p:blipFill>
        <p:spPr>
          <a:xfrm>
            <a:off x="2359539" y="3481218"/>
            <a:ext cx="4424921" cy="1083324"/>
          </a:xfrm>
          <a:prstGeom prst="rect">
            <a:avLst/>
          </a:prstGeom>
        </p:spPr>
      </p:pic>
      <p:pic>
        <p:nvPicPr>
          <p:cNvPr id="8" name="图片 7">
            <a:extLst>
              <a:ext uri="{FF2B5EF4-FFF2-40B4-BE49-F238E27FC236}">
                <a16:creationId xmlns:a16="http://schemas.microsoft.com/office/drawing/2014/main" id="{AAD2379E-D472-4882-89B9-ED57040072EA}"/>
              </a:ext>
            </a:extLst>
          </p:cNvPr>
          <p:cNvPicPr>
            <a:picLocks noChangeAspect="1"/>
          </p:cNvPicPr>
          <p:nvPr/>
        </p:nvPicPr>
        <p:blipFill>
          <a:blip r:embed="rId4"/>
          <a:stretch>
            <a:fillRect/>
          </a:stretch>
        </p:blipFill>
        <p:spPr>
          <a:xfrm>
            <a:off x="725347" y="5101499"/>
            <a:ext cx="3572235" cy="732285"/>
          </a:xfrm>
          <a:prstGeom prst="rect">
            <a:avLst/>
          </a:prstGeom>
        </p:spPr>
      </p:pic>
      <p:pic>
        <p:nvPicPr>
          <p:cNvPr id="9" name="图片 8">
            <a:extLst>
              <a:ext uri="{FF2B5EF4-FFF2-40B4-BE49-F238E27FC236}">
                <a16:creationId xmlns:a16="http://schemas.microsoft.com/office/drawing/2014/main" id="{C43174C2-B28E-4753-B21A-ADAAD3A01EA0}"/>
              </a:ext>
            </a:extLst>
          </p:cNvPr>
          <p:cNvPicPr>
            <a:picLocks noChangeAspect="1"/>
          </p:cNvPicPr>
          <p:nvPr/>
        </p:nvPicPr>
        <p:blipFill>
          <a:blip r:embed="rId5"/>
          <a:stretch>
            <a:fillRect/>
          </a:stretch>
        </p:blipFill>
        <p:spPr>
          <a:xfrm>
            <a:off x="4658517" y="5072259"/>
            <a:ext cx="3232487" cy="790764"/>
          </a:xfrm>
          <a:prstGeom prst="rect">
            <a:avLst/>
          </a:prstGeom>
        </p:spPr>
      </p:pic>
    </p:spTree>
    <p:extLst>
      <p:ext uri="{BB962C8B-B14F-4D97-AF65-F5344CB8AC3E}">
        <p14:creationId xmlns:p14="http://schemas.microsoft.com/office/powerpoint/2010/main" val="2598227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相关工作</a:t>
            </a:r>
          </a:p>
        </p:txBody>
      </p:sp>
      <p:sp>
        <p:nvSpPr>
          <p:cNvPr id="61" name="圆角矩形 95"/>
          <p:cNvSpPr>
            <a:spLocks noChangeArrowheads="1"/>
          </p:cNvSpPr>
          <p:nvPr/>
        </p:nvSpPr>
        <p:spPr bwMode="auto">
          <a:xfrm>
            <a:off x="551602" y="1398499"/>
            <a:ext cx="8213831" cy="1469535"/>
          </a:xfrm>
          <a:prstGeom prst="roundRect">
            <a:avLst>
              <a:gd name="adj" fmla="val 130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14:hiddenLine>
            </a:ext>
          </a:extLst>
        </p:spPr>
        <p:txBody>
          <a:bodyPr lIns="0" r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62" name="标题 1"/>
          <p:cNvSpPr txBox="1"/>
          <p:nvPr/>
        </p:nvSpPr>
        <p:spPr>
          <a:xfrm>
            <a:off x="725347" y="1294920"/>
            <a:ext cx="7685939" cy="790013"/>
          </a:xfrm>
          <a:prstGeom prst="rect">
            <a:avLst/>
          </a:prstGeom>
        </p:spPr>
        <p:txBody>
          <a:bodyPr>
            <a:noAutofit/>
          </a:bodyPr>
          <a:lstStyle>
            <a:lvl1pPr algn="r" defTabSz="914400" rtl="0" eaLnBrk="1" latinLnBrk="0" hangingPunct="1">
              <a:lnSpc>
                <a:spcPct val="90000"/>
              </a:lnSpc>
              <a:spcBef>
                <a:spcPct val="0"/>
              </a:spcBef>
              <a:buNone/>
              <a:defRPr kumimoji="1" lang="zh-CN" altLang="en-US" sz="3200" b="1" kern="1200" dirty="0">
                <a:solidFill>
                  <a:srgbClr val="CC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stStyle>
          <a:p>
            <a:pPr algn="ctr">
              <a:lnSpc>
                <a:spcPct val="120000"/>
              </a:lnSpc>
            </a:pPr>
            <a:r>
              <a:rPr lang="en-US" altLang="zh-CN" b="0" dirty="0"/>
              <a:t>Sub-Goal Tree Search</a:t>
            </a:r>
            <a:endParaRPr lang="en-US" altLang="zh-CN" b="0" dirty="0">
              <a:solidFill>
                <a:schemeClr val="tx1"/>
              </a:solidFill>
              <a:effectLst>
                <a:outerShdw blurRad="38100" dist="38100" dir="2700000" algn="tl">
                  <a:srgbClr val="000000">
                    <a:alpha val="0"/>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Content Placeholder 2"/>
          <p:cNvSpPr>
            <a:spLocks noGrp="1"/>
          </p:cNvSpPr>
          <p:nvPr>
            <p:ph sz="half" idx="1"/>
          </p:nvPr>
        </p:nvSpPr>
        <p:spPr>
          <a:xfrm>
            <a:off x="214630" y="2010410"/>
            <a:ext cx="8715406" cy="4964668"/>
          </a:xfrm>
        </p:spPr>
        <p:txBody>
          <a:bodyPr/>
          <a:lstStyle/>
          <a:p>
            <a:pPr marL="457200" indent="-457200"/>
            <a:r>
              <a:rPr lang="en-US" altLang="zh-CN" dirty="0">
                <a:solidFill>
                  <a:schemeClr val="tx1"/>
                </a:solidFill>
                <a:latin typeface="Times New Roman" panose="02020603050405020304" pitchFamily="18" charset="0"/>
                <a:ea typeface="宋体" panose="02010600030101010101" pitchFamily="2" charset="-122"/>
              </a:rPr>
              <a:t>Intuition</a:t>
            </a:r>
          </a:p>
          <a:p>
            <a:pPr marL="673100" lvl="1" indent="-457200"/>
            <a:r>
              <a:rPr lang="en-US" altLang="zh-CN" dirty="0">
                <a:solidFill>
                  <a:schemeClr val="tx1"/>
                </a:solidFill>
                <a:latin typeface="Times New Roman" panose="02020603050405020304" pitchFamily="18" charset="0"/>
              </a:rPr>
              <a:t>It is either too coarse such as final goals or too fined as primitive steps, which is inefficient due to the lack of modularity and semantics.</a:t>
            </a:r>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a:p>
            <a:pPr marL="457200" indent="-457200"/>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 name="矩形 3">
            <a:extLst>
              <a:ext uri="{FF2B5EF4-FFF2-40B4-BE49-F238E27FC236}">
                <a16:creationId xmlns:a16="http://schemas.microsoft.com/office/drawing/2014/main" id="{84ED39A0-ECDB-4B45-9A34-182B84D7FB2B}"/>
              </a:ext>
            </a:extLst>
          </p:cNvPr>
          <p:cNvSpPr/>
          <p:nvPr/>
        </p:nvSpPr>
        <p:spPr>
          <a:xfrm>
            <a:off x="98584" y="5878978"/>
            <a:ext cx="8939463" cy="646331"/>
          </a:xfrm>
          <a:prstGeom prst="rect">
            <a:avLst/>
          </a:prstGeom>
        </p:spPr>
        <p:txBody>
          <a:bodyPr wrap="square">
            <a:spAutoFit/>
          </a:bodyPr>
          <a:lstStyle/>
          <a:p>
            <a:r>
              <a:rPr lang="en-US" altLang="zh-CN" dirty="0" err="1"/>
              <a:t>Minglong</a:t>
            </a:r>
            <a:r>
              <a:rPr lang="en-US" altLang="zh-CN" dirty="0"/>
              <a:t> Li, </a:t>
            </a:r>
            <a:r>
              <a:rPr lang="en-US" altLang="zh-CN" dirty="0" err="1"/>
              <a:t>Zhongxuan</a:t>
            </a:r>
            <a:r>
              <a:rPr lang="en-US" altLang="zh-CN" dirty="0"/>
              <a:t> </a:t>
            </a:r>
            <a:r>
              <a:rPr lang="en-US" altLang="zh-CN" dirty="0" err="1"/>
              <a:t>Cai,Wenjing</a:t>
            </a:r>
            <a:r>
              <a:rPr lang="en-US" altLang="zh-CN" dirty="0"/>
              <a:t> Yang, </a:t>
            </a:r>
            <a:r>
              <a:rPr lang="en-US" altLang="zh-CN" dirty="0" err="1"/>
              <a:t>Lixia</a:t>
            </a:r>
            <a:r>
              <a:rPr lang="en-US" altLang="zh-CN" dirty="0"/>
              <a:t> Wu, </a:t>
            </a:r>
            <a:r>
              <a:rPr lang="en-US" altLang="zh-CN" dirty="0" err="1"/>
              <a:t>Yinghui</a:t>
            </a:r>
            <a:r>
              <a:rPr lang="en-US" altLang="zh-CN" dirty="0"/>
              <a:t> Xu, Ji Wang. Decentralized Sub-Goal Tree Search for Multi-Agent Coordination. AAAI-21.</a:t>
            </a:r>
            <a:endParaRPr lang="zh-CN" altLang="en-US" dirty="0"/>
          </a:p>
        </p:txBody>
      </p:sp>
      <p:pic>
        <p:nvPicPr>
          <p:cNvPr id="5" name="图片 4">
            <a:extLst>
              <a:ext uri="{FF2B5EF4-FFF2-40B4-BE49-F238E27FC236}">
                <a16:creationId xmlns:a16="http://schemas.microsoft.com/office/drawing/2014/main" id="{09D6150E-CB49-4763-9AF0-FAE759AC298D}"/>
              </a:ext>
            </a:extLst>
          </p:cNvPr>
          <p:cNvPicPr>
            <a:picLocks noChangeAspect="1"/>
          </p:cNvPicPr>
          <p:nvPr/>
        </p:nvPicPr>
        <p:blipFill>
          <a:blip r:embed="rId3"/>
          <a:stretch>
            <a:fillRect/>
          </a:stretch>
        </p:blipFill>
        <p:spPr>
          <a:xfrm>
            <a:off x="551602" y="3148517"/>
            <a:ext cx="4015038" cy="2449978"/>
          </a:xfrm>
          <a:prstGeom prst="rect">
            <a:avLst/>
          </a:prstGeom>
        </p:spPr>
      </p:pic>
      <p:pic>
        <p:nvPicPr>
          <p:cNvPr id="6" name="图片 5">
            <a:extLst>
              <a:ext uri="{FF2B5EF4-FFF2-40B4-BE49-F238E27FC236}">
                <a16:creationId xmlns:a16="http://schemas.microsoft.com/office/drawing/2014/main" id="{67029700-5953-4C07-B0FC-A2AC9920DEA7}"/>
              </a:ext>
            </a:extLst>
          </p:cNvPr>
          <p:cNvPicPr>
            <a:picLocks noChangeAspect="1"/>
          </p:cNvPicPr>
          <p:nvPr/>
        </p:nvPicPr>
        <p:blipFill>
          <a:blip r:embed="rId4"/>
          <a:stretch>
            <a:fillRect/>
          </a:stretch>
        </p:blipFill>
        <p:spPr>
          <a:xfrm>
            <a:off x="4577362" y="3148517"/>
            <a:ext cx="4196273" cy="2449549"/>
          </a:xfrm>
          <a:prstGeom prst="rect">
            <a:avLst/>
          </a:prstGeom>
        </p:spPr>
      </p:pic>
    </p:spTree>
    <p:extLst>
      <p:ext uri="{BB962C8B-B14F-4D97-AF65-F5344CB8AC3E}">
        <p14:creationId xmlns:p14="http://schemas.microsoft.com/office/powerpoint/2010/main" val="34479780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00.9374"/>
  <p:tag name="LATEXADDIN" val="\documentclass{article}&#10;\usepackage{amsmath}&#10;\pagestyle{empty}&#10;\begin{document}&#10;&#10;$ Z_{intention}  $&#10;&#10;&#10;\end{document}"/>
  <p:tag name="IGUANATEXSIZE" val="20"/>
  <p:tag name="IGUANATEXCURSOR" val="96"/>
  <p:tag name="TRANSPARENCY" val="True"/>
  <p:tag name="FILENAME" val=""/>
  <p:tag name="LATEXENGINEID" val="0"/>
  <p:tag name="TEMPFOLDER" val="E:\downloads\IguanaTex_v1_58\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00.9374"/>
  <p:tag name="LATEXADDIN" val="\documentclass{article}&#10;\usepackage{amsmath}&#10;\pagestyle{empty}&#10;\begin{document}&#10;&#10;$ Z_{intention}  $&#10;&#10;&#10;\end{document}"/>
  <p:tag name="IGUANATEXSIZE" val="20"/>
  <p:tag name="IGUANATEXCURSOR" val="96"/>
  <p:tag name="TRANSPARENCY" val="True"/>
  <p:tag name="FILENAME" val=""/>
  <p:tag name="LATEXENGINEID" val="0"/>
  <p:tag name="TEMPFOLDER" val="E:\downloads\IguanaTex_v1_58\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4506.937"/>
  <p:tag name="LATEXADDIN" val="\documentclass{article}&#10;\usepackage{amsmath}&#10;\pagestyle{empty}&#10;\begin{document}&#10;&#10;$ KL\left [ \pi \left ( a\mid o,[z_{intention}^m, z_{intention}^n, \cdots z_{intention}^k] \right )\parallel \pi \left ( a\mid o,[z_{intention}^n, \cdots z_{intention}^k] \right ) \right ]  $&#10;&#10;&#10;\end{document}"/>
  <p:tag name="IGUANATEXSIZE" val="20"/>
  <p:tag name="IGUANATEXCURSOR" val="269"/>
  <p:tag name="TRANSPARENCY" val="True"/>
  <p:tag name="FILENAME" val=""/>
  <p:tag name="LATEXENGINEID" val="0"/>
  <p:tag name="TEMPFOLDER" val="E:\downloads\IguanaTex_v1_58\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2311.961"/>
  <p:tag name="LATEXADDIN" val="\documentclass{article}&#10;\usepackage{amsmath}&#10;\pagestyle{empty}&#10;\begin{document}&#10;&#10;$ Action = \pi \left ( a\mid o,[z_{intention}^j, \cdots z_{intention}^k] \right ) $&#10;&#10;&#10;\end{document}"/>
  <p:tag name="IGUANATEXSIZE" val="20"/>
  <p:tag name="IGUANATEXCURSOR" val="162"/>
  <p:tag name="TRANSPARENCY" val="True"/>
  <p:tag name="FILENAME" val=""/>
  <p:tag name="LATEXENGINEID" val="0"/>
  <p:tag name="TEMPFOLDER" val="E:\downloads\IguanaTex_v1_58\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11.4735"/>
  <p:tag name="ORIGINALWIDTH" val="287.2141"/>
  <p:tag name="LATEXADDIN" val="\documentclass{article}&#10;\usepackage{amsmath}&#10;\pagestyle{empty}&#10;\begin{document}&#10;&#10;$ \frac{\rho(\widehat{I}^{-i})}{\rho(I^{-i})} $&#10;&#10;&#10;\end{document}"/>
  <p:tag name="IGUANATEXSIZE" val="20"/>
  <p:tag name="IGUANATEXCURSOR" val="126"/>
  <p:tag name="TRANSPARENCY" val="True"/>
  <p:tag name="FILENAME" val=""/>
  <p:tag name="LATEXENGINEID" val="0"/>
  <p:tag name="TEMPFOLDER" val="E:\downloads\IguanaTex_v1_58\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11.4735"/>
  <p:tag name="ORIGINALWIDTH" val="287.2141"/>
  <p:tag name="LATEXADDIN" val="\documentclass{article}&#10;\usepackage{amsmath}&#10;\pagestyle{empty}&#10;\begin{document}&#10;&#10;$ \frac{\rho(\widehat{I}^{-i})}{\rho(I^{-i})} $&#10;&#10;&#10;\end{document}"/>
  <p:tag name="IGUANATEXSIZE" val="20"/>
  <p:tag name="IGUANATEXCURSOR" val="126"/>
  <p:tag name="TRANSPARENCY" val="True"/>
  <p:tag name="FILENAME" val=""/>
  <p:tag name="LATEXENGINEID" val="0"/>
  <p:tag name="TEMPFOLDER" val="E:\downloads\IguanaTex_v1_58\temp\"/>
  <p:tag name="LATEXFORMHEIGHT" val="312"/>
  <p:tag name="LATEXFORMWIDTH" val="384"/>
  <p:tag name="LATEXFORMWRAP" val="True"/>
  <p:tag name="BITMAPVECTOR" val="0"/>
</p:tagLst>
</file>

<file path=ppt/theme/theme1.xml><?xml version="1.0" encoding="utf-8"?>
<a:theme xmlns:a="http://schemas.openxmlformats.org/drawingml/2006/main" name="THU">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10388</TotalTime>
  <Words>3507</Words>
  <Application>Microsoft Office PowerPoint</Application>
  <PresentationFormat>全屏显示(4:3)</PresentationFormat>
  <Paragraphs>359</Paragraphs>
  <Slides>35</Slides>
  <Notes>34</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黑体</vt:lpstr>
      <vt:lpstr>华文新魏</vt:lpstr>
      <vt:lpstr>宋体</vt:lpstr>
      <vt:lpstr>微软雅黑</vt:lpstr>
      <vt:lpstr>Arial</vt:lpstr>
      <vt:lpstr>Arial Black</vt:lpstr>
      <vt:lpstr>Calibri</vt:lpstr>
      <vt:lpstr>Times New Roman</vt:lpstr>
      <vt:lpstr>Wingdings</vt:lpstr>
      <vt:lpstr>THU</vt:lpstr>
      <vt:lpstr>PowerPoint 演示文稿</vt:lpstr>
      <vt:lpstr>目录</vt:lpstr>
      <vt:lpstr>背景介绍</vt:lpstr>
      <vt:lpstr>背景介绍</vt:lpstr>
      <vt:lpstr>背景介绍</vt:lpstr>
      <vt:lpstr>目录</vt:lpstr>
      <vt:lpstr>相关工作</vt:lpstr>
      <vt:lpstr>相关工作</vt:lpstr>
      <vt:lpstr>相关工作</vt:lpstr>
      <vt:lpstr>相关工作</vt:lpstr>
      <vt:lpstr>相关工作</vt:lpstr>
      <vt:lpstr>相关工作</vt:lpstr>
      <vt:lpstr>相关工作</vt:lpstr>
      <vt:lpstr>相关工作</vt:lpstr>
      <vt:lpstr>相关工作</vt:lpstr>
      <vt:lpstr>相关工作</vt:lpstr>
      <vt:lpstr>相关工作</vt:lpstr>
      <vt:lpstr>相关工作</vt:lpstr>
      <vt:lpstr>相关工作</vt:lpstr>
      <vt:lpstr>相关工作</vt:lpstr>
      <vt:lpstr>相关工作</vt:lpstr>
      <vt:lpstr>相关工作</vt:lpstr>
      <vt:lpstr>目录</vt:lpstr>
      <vt:lpstr>目前思路 </vt:lpstr>
      <vt:lpstr>目前思路 </vt:lpstr>
      <vt:lpstr>目前思路 </vt:lpstr>
      <vt:lpstr>目前思路 </vt:lpstr>
      <vt:lpstr>目前思路 </vt:lpstr>
      <vt:lpstr>目前思路 </vt:lpstr>
      <vt:lpstr>目前思路 </vt:lpstr>
      <vt:lpstr>目前思路 </vt:lpstr>
      <vt:lpstr>目前思路 </vt:lpstr>
      <vt:lpstr>目前思路 </vt:lpstr>
      <vt:lpstr>目前思路 </vt:lpstr>
      <vt:lpstr>Thanks</vt:lpstr>
    </vt:vector>
  </TitlesOfParts>
  <Company>THU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GHOST580.COM</dc:creator>
  <cp:lastModifiedBy>NostalLD</cp:lastModifiedBy>
  <cp:revision>919</cp:revision>
  <dcterms:created xsi:type="dcterms:W3CDTF">2018-06-12T03:09:00Z</dcterms:created>
  <dcterms:modified xsi:type="dcterms:W3CDTF">2022-05-17T09:21:52Z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2052-11.8.2.8875</vt:lpwstr>
  </property>
</Properties>
</file>